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8" r:id="rId2"/>
    <p:sldId id="275" r:id="rId3"/>
    <p:sldId id="259" r:id="rId4"/>
    <p:sldId id="260" r:id="rId5"/>
    <p:sldId id="261" r:id="rId6"/>
    <p:sldId id="262" r:id="rId7"/>
    <p:sldId id="265" r:id="rId8"/>
    <p:sldId id="264" r:id="rId9"/>
    <p:sldId id="267" r:id="rId10"/>
    <p:sldId id="277" r:id="rId11"/>
    <p:sldId id="266" r:id="rId12"/>
    <p:sldId id="276"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an Nikcevic" initials="GN" lastIdx="7" clrIdx="0">
    <p:extLst>
      <p:ext uri="{19B8F6BF-5375-455C-9EA6-DF929625EA0E}">
        <p15:presenceInfo xmlns:p15="http://schemas.microsoft.com/office/powerpoint/2012/main" userId="S-1-5-21-369674048-761882598-3537757870-3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11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984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11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322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132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893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97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35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623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49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03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372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26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990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788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00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59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173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5/11/2015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515265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Popis%20opasnosti.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2-Procjena%20rizika%20Grupa%20za%20izvo&#273;enje%20elektro%20radova.pdf" TargetMode="External"/><Relationship Id="rId2" Type="http://schemas.openxmlformats.org/officeDocument/2006/relationships/hyperlink" Target="1%20-%20Grupa%20za%20izvo&#273;enje%20elektro%20radova.pdf" TargetMode="External"/><Relationship Id="rId1" Type="http://schemas.openxmlformats.org/officeDocument/2006/relationships/slideLayout" Target="../slideLayouts/slideLayout3.xml"/><Relationship Id="rId4" Type="http://schemas.openxmlformats.org/officeDocument/2006/relationships/hyperlink" Target="3-Plan%20mjera.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Pravilnik%20o%20utvr&#273;ivanju%20profesionalnih%20bolesti.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Uslovi%20radne%20sredin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3" y="156117"/>
            <a:ext cx="9640887" cy="880946"/>
          </a:xfrm>
        </p:spPr>
        <p:txBody>
          <a:bodyPr>
            <a:normAutofit/>
          </a:bodyPr>
          <a:lstStyle/>
          <a:p>
            <a:r>
              <a:rPr lang="sr-Latn-ME" sz="2400" b="1" i="1" dirty="0">
                <a:solidFill>
                  <a:schemeClr val="accent1">
                    <a:lumMod val="75000"/>
                  </a:schemeClr>
                </a:solidFill>
                <a:latin typeface="Arial" panose="020B0604020202020204" pitchFamily="34" charset="0"/>
                <a:cs typeface="Arial" panose="020B0604020202020204" pitchFamily="34" charset="0"/>
              </a:rPr>
              <a:t>PROCJENA RIZIKA </a:t>
            </a:r>
            <a:r>
              <a:rPr lang="sr-Latn-ME" sz="2400" b="1" i="1" dirty="0" smtClean="0">
                <a:solidFill>
                  <a:schemeClr val="accent1">
                    <a:lumMod val="75000"/>
                  </a:schemeClr>
                </a:solidFill>
                <a:latin typeface="Arial" panose="020B0604020202020204" pitchFamily="34" charset="0"/>
                <a:cs typeface="Arial" panose="020B0604020202020204" pitchFamily="34" charset="0"/>
              </a:rPr>
              <a:t>OD NASTANKA ŠTETA U </a:t>
            </a:r>
            <a:r>
              <a:rPr lang="sr-Latn-ME" sz="2400" b="1" i="1" dirty="0">
                <a:solidFill>
                  <a:schemeClr val="accent1">
                    <a:lumMod val="75000"/>
                  </a:schemeClr>
                </a:solidFill>
                <a:latin typeface="Arial" panose="020B0604020202020204" pitchFamily="34" charset="0"/>
                <a:cs typeface="Arial" panose="020B0604020202020204" pitchFamily="34" charset="0"/>
              </a:rPr>
              <a:t>TE PLJEVLJA</a:t>
            </a:r>
          </a:p>
        </p:txBody>
      </p:sp>
      <p:sp>
        <p:nvSpPr>
          <p:cNvPr id="7" name="Text Placeholder 6"/>
          <p:cNvSpPr>
            <a:spLocks noGrp="1"/>
          </p:cNvSpPr>
          <p:nvPr>
            <p:ph type="body" idx="1"/>
          </p:nvPr>
        </p:nvSpPr>
        <p:spPr>
          <a:xfrm>
            <a:off x="1484313" y="5130800"/>
            <a:ext cx="10018713" cy="1409700"/>
          </a:xfrm>
        </p:spPr>
        <p:txBody>
          <a:bodyPr>
            <a:normAutofit fontScale="70000" lnSpcReduction="20000"/>
          </a:bodyPr>
          <a:lstStyle/>
          <a:p>
            <a:pPr algn="ctr"/>
            <a:r>
              <a:rPr lang="sr-Latn-ME" b="1" dirty="0" smtClean="0">
                <a:solidFill>
                  <a:srgbClr val="002060"/>
                </a:solidFill>
              </a:rPr>
              <a:t>                                                                                                                                                                                    Autor:</a:t>
            </a:r>
          </a:p>
          <a:p>
            <a:pPr algn="ctr"/>
            <a:r>
              <a:rPr lang="sr-Latn-ME" b="1" dirty="0" smtClean="0">
                <a:solidFill>
                  <a:srgbClr val="002060"/>
                </a:solidFill>
              </a:rPr>
              <a:t>                                                                                                                                                                                        Stručno lice ZNR</a:t>
            </a:r>
          </a:p>
          <a:p>
            <a:pPr algn="ctr"/>
            <a:r>
              <a:rPr lang="sr-Latn-ME" b="1" dirty="0">
                <a:solidFill>
                  <a:srgbClr val="002060"/>
                </a:solidFill>
              </a:rPr>
              <a:t> </a:t>
            </a:r>
            <a:r>
              <a:rPr lang="sr-Latn-ME" b="1" dirty="0" smtClean="0">
                <a:solidFill>
                  <a:srgbClr val="002060"/>
                </a:solidFill>
              </a:rPr>
              <a:t>                                                                                                                                                                                         Goran Nikčević, Spec.el.ing.</a:t>
            </a:r>
          </a:p>
          <a:p>
            <a:pPr algn="ctr"/>
            <a:endParaRPr lang="sr-Latn-ME" b="1" dirty="0">
              <a:solidFill>
                <a:srgbClr val="002060"/>
              </a:solidFill>
            </a:endParaRPr>
          </a:p>
          <a:p>
            <a:pPr algn="ctr"/>
            <a:r>
              <a:rPr lang="sr-Latn-ME" b="1" dirty="0" smtClean="0">
                <a:solidFill>
                  <a:srgbClr val="002060"/>
                </a:solidFill>
                <a:latin typeface="Arial" panose="020B0604020202020204" pitchFamily="34" charset="0"/>
                <a:cs typeface="Arial" panose="020B0604020202020204" pitchFamily="34" charset="0"/>
              </a:rPr>
              <a:t>NIKŠIĆ, 2015.</a:t>
            </a:r>
            <a:endParaRPr lang="sr-Latn-ME" b="1" dirty="0">
              <a:solidFill>
                <a:srgbClr val="002060"/>
              </a:solidFill>
              <a:latin typeface="Arial" panose="020B0604020202020204" pitchFamily="34" charset="0"/>
              <a:cs typeface="Arial" panose="020B0604020202020204" pitchFamily="34" charset="0"/>
            </a:endParaRPr>
          </a:p>
        </p:txBody>
      </p:sp>
      <p:pic>
        <p:nvPicPr>
          <p:cNvPr id="5" name="Content Placeholder 4" descr="F:\2-Akt završna verzija 27.02.2014\Fotografije TE Pljevlja\P4120839.JPG"/>
          <p:cNvPicPr>
            <a:picLocks noGrp="1"/>
          </p:cNvPicPr>
          <p:nvPr>
            <p:ph type="pic" idx="4294967295"/>
          </p:nvPr>
        </p:nvPicPr>
        <p:blipFill>
          <a:blip r:embed="rId2" cstate="print"/>
          <a:srcRect t="26742" b="26742"/>
          <a:stretch>
            <a:fillRect/>
          </a:stretch>
        </p:blipFill>
        <p:spPr bwMode="auto">
          <a:xfrm>
            <a:off x="2191543" y="1037063"/>
            <a:ext cx="8226425" cy="4093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3734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292101"/>
            <a:ext cx="8930747" cy="279400"/>
          </a:xfrm>
        </p:spPr>
        <p:txBody>
          <a:bodyPr>
            <a:normAutofit fontScale="90000"/>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572278" y="749301"/>
            <a:ext cx="8930748" cy="5727700"/>
          </a:xfrm>
        </p:spPr>
        <p:txBody>
          <a:bodyPr/>
          <a:lstStyle/>
          <a:p>
            <a:pPr algn="l"/>
            <a:endParaRPr lang="sr-Latn-ME" dirty="0"/>
          </a:p>
        </p:txBody>
      </p:sp>
      <p:sp>
        <p:nvSpPr>
          <p:cNvPr id="4" name="Rectangle 2"/>
          <p:cNvSpPr>
            <a:spLocks noChangeArrowheads="1"/>
          </p:cNvSpPr>
          <p:nvPr/>
        </p:nvSpPr>
        <p:spPr bwMode="auto">
          <a:xfrm>
            <a:off x="825500" y="29210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ME"/>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852" y="1609726"/>
            <a:ext cx="5943600" cy="4867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25500" y="1293426"/>
            <a:ext cx="75408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ME" altLang="sr-Latn-RS" sz="11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sr-Latn-RS" sz="1200" b="1" i="0" u="none" strike="noStrike" cap="none" normalizeH="0" baseline="0" dirty="0" err="1"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Prijemna</a:t>
            </a:r>
            <a:r>
              <a:rPr kumimoji="0" lang="en-US" altLang="sr-Latn-RS" sz="1200" b="1" i="0" u="none" strike="noStrike" cap="none" normalizeH="0" baseline="0" dirty="0"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sr-Latn-RS" sz="1200" b="1" i="0" u="none" strike="noStrike" cap="none" normalizeH="0" baseline="0" dirty="0" err="1"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zgrada</a:t>
            </a:r>
            <a:r>
              <a:rPr kumimoji="0" lang="en-US" altLang="sr-Latn-RS" sz="1200" b="1" i="0" u="none" strike="noStrike" cap="none" normalizeH="0" baseline="0" dirty="0"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1, </a:t>
            </a:r>
            <a:r>
              <a:rPr kumimoji="0" lang="en-US" altLang="sr-Latn-RS" sz="1200" b="1" i="0" u="none" strike="noStrike" cap="none" normalizeH="0" baseline="0" dirty="0" err="1"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kota</a:t>
            </a:r>
            <a:r>
              <a:rPr kumimoji="0" lang="en-US" altLang="sr-Latn-RS" sz="1200" b="1" i="0" u="none" strike="noStrike" cap="none" normalizeH="0" baseline="0" dirty="0"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-1.89, </a:t>
            </a:r>
            <a:r>
              <a:rPr kumimoji="0" lang="en-US" altLang="sr-Latn-RS" sz="1200" b="1" i="0" u="none" strike="noStrike" cap="none" normalizeH="0" baseline="0" dirty="0" err="1"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mjerno</a:t>
            </a:r>
            <a:r>
              <a:rPr kumimoji="0" lang="en-US" altLang="sr-Latn-RS" sz="1200" b="1" i="0" u="none" strike="noStrike" cap="none" normalizeH="0" baseline="0" dirty="0"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sr-Latn-RS" sz="1200" b="1" i="0" u="none" strike="noStrike" cap="none" normalizeH="0" baseline="0" dirty="0" err="1"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mjesto</a:t>
            </a:r>
            <a:r>
              <a:rPr kumimoji="0" lang="en-US" altLang="sr-Latn-RS" sz="1200" b="1" i="0" u="none" strike="noStrike" cap="none" normalizeH="0" baseline="0" dirty="0"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1, I </a:t>
            </a:r>
            <a:r>
              <a:rPr kumimoji="0" lang="en-US" altLang="sr-Latn-RS" sz="1200" b="1" i="0" u="none" strike="noStrike" cap="none" normalizeH="0" baseline="0" dirty="0" err="1" smtClean="0">
                <a:ln>
                  <a:noFill/>
                </a:ln>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mjerenje</a:t>
            </a:r>
            <a:endParaRPr kumimoji="0" lang="en-US" altLang="sr-Latn-RS" sz="12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030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22" y="283027"/>
            <a:ext cx="8930747" cy="451759"/>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351314" y="849085"/>
            <a:ext cx="9151712" cy="5484807"/>
          </a:xfrm>
        </p:spPr>
        <p:txBody>
          <a:bodyPr>
            <a:normAutofit fontScale="92500" lnSpcReduction="10000"/>
          </a:bodyPr>
          <a:lstStyle/>
          <a:p>
            <a:pPr lvl="0" algn="l">
              <a:buClr>
                <a:srgbClr val="30ACEC">
                  <a:lumMod val="75000"/>
                </a:srgbClr>
              </a:buClr>
            </a:pPr>
            <a:r>
              <a:rPr lang="sr-Latn-ME" sz="1700" b="1" dirty="0" smtClean="0">
                <a:solidFill>
                  <a:schemeClr val="accent1">
                    <a:lumMod val="50000"/>
                  </a:schemeClr>
                </a:solidFill>
                <a:latin typeface="Arial" panose="020B0604020202020204" pitchFamily="34" charset="0"/>
                <a:cs typeface="Arial" panose="020B0604020202020204" pitchFamily="34" charset="0"/>
              </a:rPr>
              <a:t>3.4.	</a:t>
            </a:r>
            <a:r>
              <a:rPr lang="sr-Latn-ME" sz="17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ISPITIVANJE </a:t>
            </a:r>
            <a:r>
              <a:rPr lang="sr-Latn-ME" sz="17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OPREME ZA RAD </a:t>
            </a:r>
          </a:p>
          <a:p>
            <a:pPr lvl="0" algn="l">
              <a:buClr>
                <a:srgbClr val="30ACEC">
                  <a:lumMod val="75000"/>
                </a:srgbClr>
              </a:buClr>
            </a:pPr>
            <a:r>
              <a:rPr lang="sr-Latn-ME" sz="1700" b="1" dirty="0">
                <a:solidFill>
                  <a:schemeClr val="accent1">
                    <a:lumMod val="50000"/>
                  </a:schemeClr>
                </a:solidFill>
                <a:latin typeface="Arial" panose="020B0604020202020204" pitchFamily="34" charset="0"/>
                <a:cs typeface="Arial" panose="020B0604020202020204" pitchFamily="34" charset="0"/>
              </a:rPr>
              <a:t>Oprema za rad se ispituje u skladu sa zakonskim propisima, propisima isporučioca opreme, tehničkim standardima i internim procedurama. </a:t>
            </a:r>
          </a:p>
          <a:p>
            <a:pPr lvl="0" algn="l">
              <a:buClr>
                <a:srgbClr val="30ACEC">
                  <a:lumMod val="75000"/>
                </a:srgbClr>
              </a:buClr>
            </a:pPr>
            <a:r>
              <a:rPr lang="sr-Latn-ME" sz="1700" b="1" dirty="0">
                <a:solidFill>
                  <a:schemeClr val="accent1">
                    <a:lumMod val="50000"/>
                  </a:schemeClr>
                </a:solidFill>
                <a:latin typeface="Arial" panose="020B0604020202020204" pitchFamily="34" charset="0"/>
                <a:cs typeface="Arial" panose="020B0604020202020204" pitchFamily="34" charset="0"/>
              </a:rPr>
              <a:t>Pravilnik o postupku i rokovima za vršenje periodičnih pregleda i ispitivanja sredstava za rad, sredstava i opreme lične zaštite na radu i uslova radne sredine ("Službeni list RCG", br. 71/05) </a:t>
            </a:r>
            <a:endParaRPr lang="sr-Latn-ME" sz="1700" b="1" dirty="0" smtClean="0">
              <a:solidFill>
                <a:schemeClr val="accent1">
                  <a:lumMod val="50000"/>
                </a:schemeClr>
              </a:solidFill>
              <a:latin typeface="Arial" panose="020B0604020202020204" pitchFamily="34" charset="0"/>
              <a:cs typeface="Arial" panose="020B0604020202020204" pitchFamily="34" charset="0"/>
            </a:endParaRPr>
          </a:p>
          <a:p>
            <a:pPr lvl="0" algn="l">
              <a:buClr>
                <a:srgbClr val="30ACEC">
                  <a:lumMod val="75000"/>
                </a:srgbClr>
              </a:buClr>
            </a:pPr>
            <a:r>
              <a:rPr lang="sr-Latn-ME" sz="1700" b="1" dirty="0" smtClean="0">
                <a:solidFill>
                  <a:srgbClr val="30ACEC">
                    <a:lumMod val="50000"/>
                  </a:srgbClr>
                </a:solidFill>
                <a:latin typeface="Arial" panose="020B0604020202020204" pitchFamily="34" charset="0"/>
                <a:cs typeface="Arial" panose="020B0604020202020204" pitchFamily="34" charset="0"/>
              </a:rPr>
              <a:t>4.	</a:t>
            </a:r>
            <a:r>
              <a:rPr lang="sr-Latn-ME" sz="17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PREPOZNAVANJE </a:t>
            </a:r>
            <a:r>
              <a:rPr lang="sr-Latn-ME" sz="17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UTVRĐIVANJE OPASNOSTI I ŠTETNOSTI</a:t>
            </a:r>
          </a:p>
          <a:p>
            <a:pPr lvl="0" algn="l">
              <a:buClr>
                <a:srgbClr val="30ACEC">
                  <a:lumMod val="75000"/>
                </a:srgbClr>
              </a:buClr>
            </a:pPr>
            <a:r>
              <a:rPr lang="sr-Latn-ME" sz="1700" b="1" dirty="0">
                <a:solidFill>
                  <a:srgbClr val="30ACEC">
                    <a:lumMod val="50000"/>
                  </a:srgbClr>
                </a:solidFill>
                <a:latin typeface="Arial" panose="020B0604020202020204" pitchFamily="34" charset="0"/>
                <a:cs typeface="Arial" panose="020B0604020202020204" pitchFamily="34" charset="0"/>
              </a:rPr>
              <a:t>Prepoznavanje i utvrđivanje opasnosti i štetnosti na radnom mjestu i u radnoj okolini vrši se na osnovu podataka koji se prikupljaju iz dokumentacije kojom raspolaže poslodavac, posmatranjem i praćenjem procesa rada na radnom mjestu, odnosno za sve aktivnosti u procesu rada, pribavljanjem potrebnih informacija od zaposlenih i informacija iz drugih izvora i razvrstavanjem u vrste prikupljenih podataka, odnosno mogućih opasnosti i štetnosti na koje ti podaci ukazuju. Pri utvrđivanju podataka o opasnostima i štetnostima na radnom mjesti i u radnoj okolini polazi se od postojećeg stanja, bezbijednosti i zdravlja na radu.</a:t>
            </a:r>
          </a:p>
          <a:p>
            <a:pPr lvl="0" algn="l">
              <a:buClr>
                <a:srgbClr val="30ACEC">
                  <a:lumMod val="75000"/>
                </a:srgbClr>
              </a:buClr>
            </a:pPr>
            <a:r>
              <a:rPr lang="sr-Latn-ME" sz="1700" b="1" dirty="0">
                <a:solidFill>
                  <a:srgbClr val="30ACEC">
                    <a:lumMod val="50000"/>
                  </a:srgbClr>
                </a:solidFill>
                <a:latin typeface="Arial" panose="020B0604020202020204" pitchFamily="34" charset="0"/>
                <a:cs typeface="Arial" panose="020B0604020202020204" pitchFamily="34" charset="0"/>
              </a:rPr>
              <a:t>Na osnovu utvrdjenih opasnosti i štetnosti, pristupa se neposrednoj procjeni rizika za radno mjesto. U prilogu je data tabela u kojoj su navedene određene opasnosti i štetnosti koja poslodavcu treba da posluži kao smjernica za lakše prepoznavanje i definisanje opasnosti i štetnosti a ne kao konačna lista.</a:t>
            </a:r>
          </a:p>
          <a:p>
            <a:pPr algn="l"/>
            <a:r>
              <a:rPr lang="sr-Latn-ME" dirty="0" smtClean="0">
                <a:hlinkClick r:id="rId2" action="ppaction://hlinkfile"/>
              </a:rPr>
              <a:t>Popis opasnosti.pdf</a:t>
            </a:r>
            <a:endParaRPr lang="sr-Latn-ME" dirty="0"/>
          </a:p>
        </p:txBody>
      </p:sp>
    </p:spTree>
    <p:extLst>
      <p:ext uri="{BB962C8B-B14F-4D97-AF65-F5344CB8AC3E}">
        <p14:creationId xmlns:p14="http://schemas.microsoft.com/office/powerpoint/2010/main" val="1413139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200723"/>
            <a:ext cx="8930747" cy="367990"/>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en-US" dirty="0"/>
          </a:p>
        </p:txBody>
      </p:sp>
      <p:sp>
        <p:nvSpPr>
          <p:cNvPr id="3" name="Text Placeholder 2"/>
          <p:cNvSpPr>
            <a:spLocks noGrp="1"/>
          </p:cNvSpPr>
          <p:nvPr>
            <p:ph type="body" idx="1"/>
          </p:nvPr>
        </p:nvSpPr>
        <p:spPr>
          <a:xfrm>
            <a:off x="2572278" y="568712"/>
            <a:ext cx="8930748" cy="5954751"/>
          </a:xfrm>
        </p:spPr>
        <p:txBody>
          <a:bodyPr>
            <a:noAutofit/>
          </a:bodyPr>
          <a:lstStyle/>
          <a:p>
            <a:pPr lvl="0" algn="l">
              <a:spcBef>
                <a:spcPts val="2400"/>
              </a:spcBef>
              <a:spcAft>
                <a:spcPts val="0"/>
              </a:spcAft>
              <a:buSzPts val="1200"/>
            </a:pPr>
            <a:r>
              <a:rPr lang="sr-Latn-ME" sz="1600" b="1" dirty="0" smtClean="0">
                <a:solidFill>
                  <a:schemeClr val="accent1">
                    <a:lumMod val="50000"/>
                  </a:schemeClr>
                </a:solidFill>
                <a:latin typeface="Arial" panose="020B0604020202020204" pitchFamily="34" charset="0"/>
                <a:ea typeface="Calibri" panose="020F0502020204030204" pitchFamily="34" charset="0"/>
                <a:cs typeface="Times New Roman" panose="02020603050405020304" pitchFamily="18" charset="0"/>
              </a:rPr>
              <a:t>5.	</a:t>
            </a:r>
            <a:r>
              <a:rPr lang="en-US"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PROCJENA </a:t>
            </a:r>
            <a:r>
              <a:rPr lang="en-US" sz="1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RIZIKA RADNOG MJESTA</a:t>
            </a:r>
            <a:endParaRPr lang="en-US" sz="16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indent="228600" algn="just">
              <a:spcAft>
                <a:spcPts val="0"/>
              </a:spcAft>
            </a:pP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endPar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228600" algn="l">
              <a:spcAft>
                <a:spcPts val="0"/>
              </a:spcAft>
            </a:pPr>
            <a:r>
              <a:rPr lang="sr-Latn-C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Procjena rizika zasniva se na analizi vjerovatnoće nastanka i težine moguće povrede na radu, oštećenja zdravlja ili obolenja zaposlenog u vezi sa radom prouzrokovanih na radnom mjestu i u radnoj okolini. Na osnovu prikupljenih podtaka i prepoznatih, odnosno utvrdjenih opasnosti i štetnosti i utvrdjene liste opasnosti i štetnosti u radnoj okolini na svakom radnom mjestu, izborom i primjenom odgovarajućih metoda vrši se procjenjivanje rizika – vjerovatnoće nastanka i težine povreda na radu, oštećenja zdravlja ili oboljenja zaposlenog.</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C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Procjenjivanje rizika vrši se za svaku prepoznatu, odnosno utvrdjenu opasnost ili štetnost, upoređivanjem sa dozvoljenim vrijednostima propisanim odgovarajućim propisima u oblasti bezbijednosti i zdravlja na radu, tehničkim propisima, standardima i preporukama.</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C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Vjerovatnoća nastanka povrede na radu, oštećenja zdravlja ili oboljenja zaposlenog u vezi sa radom, prouzrokovanih opasnostima i štetnostima na radnom mjestu i u radnoj okolini, procjenjuje se na osnovu prethodne analize koja uzima u obzir učestalost i trajanje izloženosti zaposlenih opasnostima i štetnostima, vjerovatnoću nastanka opasnog dogadjaja i tehničke ili druge mogućnosti za njihovo izbjegavanje, odnosno ograničenje.</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C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ME"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ME"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Rizik je rezultantna vjerovatnoće (V) nastanka štetnog događaja i težine posljedice (P) tog istog štetnog događaja u obliku povrede, bolesti ili štete na </a:t>
            </a:r>
            <a:r>
              <a:rPr lang="sr-Latn-ME" sz="14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imovini.</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ME"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2743200" algn="ctr"/>
                <a:tab pos="5486400" algn="r"/>
              </a:tabLst>
            </a:pPr>
            <a:r>
              <a:rPr lang="sr-Latn-ME"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sr-Latn-ME" sz="1400" b="1" i="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 = V x P</a:t>
            </a:r>
            <a:r>
              <a:rPr lang="sr-Latn-ME"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ME"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Rizik predstvalja nivo vjerovatnoće da opasna situacija rezultira povredom, bolešću ili štetom na imovini i okolini.</a:t>
            </a:r>
            <a:endPar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ME" sz="1400" dirty="0">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l">
              <a:spcAft>
                <a:spcPts val="0"/>
              </a:spcAft>
            </a:pPr>
            <a:r>
              <a:rPr lang="sr-Latn-ME" sz="1400" dirty="0">
                <a:latin typeface="Arial" panose="020B0604020202020204" pitchFamily="34" charset="0"/>
                <a:ea typeface="Calibri" panose="020F0502020204030204" pitchFamily="34" charset="0"/>
                <a:cs typeface="Arial" panose="020B0604020202020204" pitchFamily="34" charset="0"/>
              </a:rPr>
              <a:t> </a:t>
            </a:r>
            <a:endParaRPr lang="en-US" sz="1400" dirty="0">
              <a:latin typeface="Arial" panose="020B0604020202020204" pitchFamily="34" charset="0"/>
              <a:ea typeface="Times New Roman" panose="02020603050405020304" pitchFamily="18"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6164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779" y="152399"/>
            <a:ext cx="8930747" cy="355601"/>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1612900" y="508000"/>
            <a:ext cx="10223500" cy="6248400"/>
          </a:xfrm>
        </p:spPr>
        <p:txBody>
          <a:bodyPr>
            <a:normAutofit/>
          </a:bodyPr>
          <a:lstStyle/>
          <a:p>
            <a:pPr algn="l">
              <a:spcAft>
                <a:spcPts val="0"/>
              </a:spcAft>
            </a:pPr>
            <a:r>
              <a:rPr lang="sr-Latn-ME" sz="1400" cap="small" dirty="0" smtClean="0">
                <a:latin typeface="Arial" panose="020B0604020202020204" pitchFamily="34" charset="0"/>
                <a:ea typeface="Calibri" panose="020F0502020204030204" pitchFamily="34" charset="0"/>
              </a:rPr>
              <a:t>Tabela III </a:t>
            </a:r>
            <a:r>
              <a:rPr lang="sr-Latn-ME" sz="1400" cap="small" dirty="0">
                <a:latin typeface="Arial" panose="020B0604020202020204" pitchFamily="34" charset="0"/>
                <a:ea typeface="Calibri" panose="020F0502020204030204" pitchFamily="34" charset="0"/>
              </a:rPr>
              <a:t>Procjena </a:t>
            </a:r>
            <a:r>
              <a:rPr lang="sr-Latn-ME" sz="1400" cap="small" dirty="0" smtClean="0">
                <a:latin typeface="Arial" panose="020B0604020202020204" pitchFamily="34" charset="0"/>
                <a:ea typeface="Calibri" panose="020F0502020204030204" pitchFamily="34" charset="0"/>
              </a:rPr>
              <a:t>vjerovatnoće   </a:t>
            </a:r>
            <a:r>
              <a:rPr lang="sr-Latn-ME" sz="1400" cap="small" dirty="0">
                <a:latin typeface="Arial" panose="020B0604020202020204" pitchFamily="34" charset="0"/>
                <a:ea typeface="Calibri" panose="020F0502020204030204" pitchFamily="34" charset="0"/>
              </a:rPr>
              <a:t>Tabela </a:t>
            </a:r>
            <a:r>
              <a:rPr lang="sr-Latn-ME" sz="1400" cap="small" dirty="0" smtClean="0">
                <a:latin typeface="Arial" panose="020B0604020202020204" pitchFamily="34" charset="0"/>
                <a:ea typeface="Calibri" panose="020F0502020204030204" pitchFamily="34" charset="0"/>
              </a:rPr>
              <a:t>IV  </a:t>
            </a:r>
            <a:r>
              <a:rPr lang="sr-Latn-ME" sz="1400" cap="small" dirty="0">
                <a:latin typeface="Arial" panose="020B0604020202020204" pitchFamily="34" charset="0"/>
                <a:ea typeface="Calibri" panose="020F0502020204030204" pitchFamily="34" charset="0"/>
              </a:rPr>
              <a:t>Težina povrede</a:t>
            </a:r>
            <a:endParaRPr lang="sr-Latn-ME" sz="1400" dirty="0">
              <a:latin typeface="Times New Roman" panose="02020603050405020304" pitchFamily="18" charset="0"/>
              <a:ea typeface="Times New Roman" panose="02020603050405020304" pitchFamily="18" charset="0"/>
            </a:endParaRPr>
          </a:p>
          <a:p>
            <a:pPr algn="l">
              <a:lnSpc>
                <a:spcPct val="300000"/>
              </a:lnSpc>
            </a:pPr>
            <a:r>
              <a:rPr lang="sr-Latn-ME" sz="1400" cap="small" dirty="0" smtClean="0">
                <a:latin typeface="Arial" panose="020B0604020202020204" pitchFamily="34" charset="0"/>
                <a:ea typeface="Calibri" panose="020F0502020204030204" pitchFamily="34" charset="0"/>
              </a:rPr>
              <a:t> </a:t>
            </a:r>
          </a:p>
          <a:p>
            <a:pPr algn="l">
              <a:lnSpc>
                <a:spcPct val="300000"/>
              </a:lnSpc>
            </a:pPr>
            <a:endParaRPr lang="sr-Latn-ME" sz="1400" cap="small" dirty="0">
              <a:latin typeface="Arial" panose="020B0604020202020204" pitchFamily="34" charset="0"/>
            </a:endParaRPr>
          </a:p>
          <a:p>
            <a:pPr algn="l">
              <a:lnSpc>
                <a:spcPct val="300000"/>
              </a:lnSpc>
            </a:pPr>
            <a:endParaRPr lang="sr-Latn-ME" sz="1400" cap="small" dirty="0" smtClean="0">
              <a:latin typeface="Arial" panose="020B0604020202020204" pitchFamily="34" charset="0"/>
            </a:endParaRPr>
          </a:p>
          <a:p>
            <a:pPr algn="l">
              <a:spcAft>
                <a:spcPts val="0"/>
              </a:spcAft>
            </a:pPr>
            <a:endParaRPr lang="sr-Latn-ME" sz="1400" dirty="0"/>
          </a:p>
          <a:p>
            <a:pPr algn="l">
              <a:spcAft>
                <a:spcPts val="0"/>
              </a:spcAft>
            </a:pPr>
            <a:r>
              <a:rPr lang="sr-Latn-ME" sz="1400" cap="small" dirty="0">
                <a:latin typeface="Arial" panose="020B0604020202020204" pitchFamily="34" charset="0"/>
                <a:ea typeface="Calibri" panose="020F0502020204030204" pitchFamily="34" charset="0"/>
              </a:rPr>
              <a:t>Tabela V</a:t>
            </a:r>
            <a:r>
              <a:rPr lang="sr-Latn-ME" sz="1400" cap="small" dirty="0" smtClean="0">
                <a:latin typeface="Arial" panose="020B0604020202020204" pitchFamily="34" charset="0"/>
                <a:ea typeface="Calibri" panose="020F0502020204030204" pitchFamily="34" charset="0"/>
              </a:rPr>
              <a:t> </a:t>
            </a:r>
            <a:r>
              <a:rPr lang="sr-Latn-ME" sz="1400" cap="small" dirty="0">
                <a:latin typeface="Arial" panose="020B0604020202020204" pitchFamily="34" charset="0"/>
                <a:ea typeface="Calibri" panose="020F0502020204030204" pitchFamily="34" charset="0"/>
              </a:rPr>
              <a:t>Procjena rizika </a:t>
            </a:r>
            <a:r>
              <a:rPr lang="sr-Latn-ME" sz="1400" cap="small" dirty="0" smtClean="0">
                <a:latin typeface="Arial" panose="020B0604020202020204" pitchFamily="34" charset="0"/>
                <a:ea typeface="Calibri" panose="020F0502020204030204" pitchFamily="34" charset="0"/>
              </a:rPr>
              <a:t>                                                        Tabela </a:t>
            </a:r>
            <a:r>
              <a:rPr lang="sr-Latn-ME" sz="1400" cap="small" dirty="0">
                <a:latin typeface="Arial" panose="020B0604020202020204" pitchFamily="34" charset="0"/>
                <a:ea typeface="Calibri" panose="020F0502020204030204" pitchFamily="34" charset="0"/>
              </a:rPr>
              <a:t>vi  nivo rizika</a:t>
            </a:r>
            <a:endParaRPr lang="sr-Latn-ME" sz="1400" dirty="0">
              <a:latin typeface="Times New Roman" panose="02020603050405020304" pitchFamily="18" charset="0"/>
              <a:ea typeface="Times New Roman" panose="02020603050405020304" pitchFamily="18" charset="0"/>
            </a:endParaRPr>
          </a:p>
          <a:p>
            <a:pPr algn="l">
              <a:spcAft>
                <a:spcPts val="0"/>
              </a:spcAft>
            </a:pPr>
            <a:endParaRPr lang="sr-Latn-ME" sz="1400" dirty="0">
              <a:latin typeface="Times New Roman" panose="02020603050405020304" pitchFamily="18" charset="0"/>
              <a:ea typeface="Times New Roman" panose="02020603050405020304" pitchFamily="18" charset="0"/>
            </a:endParaRPr>
          </a:p>
          <a:p>
            <a:pPr algn="l">
              <a:spcAft>
                <a:spcPts val="0"/>
              </a:spcAft>
            </a:pPr>
            <a:endParaRPr lang="sr-Latn-ME" sz="1400" dirty="0">
              <a:latin typeface="Times New Roman" panose="02020603050405020304" pitchFamily="18" charset="0"/>
              <a:ea typeface="Times New Roman" panose="02020603050405020304" pitchFamily="18" charset="0"/>
            </a:endParaRPr>
          </a:p>
          <a:p>
            <a:pPr algn="l"/>
            <a:endParaRPr lang="sr-Latn-ME" sz="1400" cap="small" dirty="0">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72334864"/>
              </p:ext>
            </p:extLst>
          </p:nvPr>
        </p:nvGraphicFramePr>
        <p:xfrm>
          <a:off x="1734079" y="838201"/>
          <a:ext cx="2495550" cy="2321560"/>
        </p:xfrm>
        <a:graphic>
          <a:graphicData uri="http://schemas.openxmlformats.org/drawingml/2006/table">
            <a:tbl>
              <a:tblPr firstRow="1" firstCol="1" bandRow="1"/>
              <a:tblGrid>
                <a:gridCol w="246638"/>
                <a:gridCol w="630862"/>
                <a:gridCol w="1618050"/>
              </a:tblGrid>
              <a:tr h="442595">
                <a:tc>
                  <a:txBody>
                    <a:bodyPr/>
                    <a:lstStyle/>
                    <a:p>
                      <a:pPr algn="ctr">
                        <a:spcAft>
                          <a:spcPts val="0"/>
                        </a:spcAft>
                      </a:pPr>
                      <a:r>
                        <a:rPr lang="sr-Latn-ME" sz="1000" b="1" dirty="0">
                          <a:effectLst/>
                          <a:latin typeface="Arial" panose="020B0604020202020204" pitchFamily="34" charset="0"/>
                          <a:ea typeface="Calibri" panose="020F0502020204030204" pitchFamily="34" charset="0"/>
                          <a:cs typeface="Times New Roman" panose="02020603050405020304" pitchFamily="18" charset="0"/>
                        </a:rPr>
                        <a:t>1</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900" dirty="0">
                          <a:effectLst/>
                          <a:latin typeface="Arial" panose="020B0604020202020204" pitchFamily="34" charset="0"/>
                          <a:ea typeface="Calibri" panose="020F0502020204030204" pitchFamily="34" charset="0"/>
                          <a:cs typeface="Times New Roman" panose="02020603050405020304" pitchFamily="18" charset="0"/>
                        </a:rPr>
                        <a:t>Beznačajna</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1000">
                          <a:effectLst/>
                          <a:latin typeface="Arial" panose="020B0604020202020204" pitchFamily="34" charset="0"/>
                          <a:ea typeface="Calibri" panose="020F0502020204030204" pitchFamily="34" charset="0"/>
                          <a:cs typeface="Times New Roman" panose="02020603050405020304" pitchFamily="18" charset="0"/>
                        </a:rPr>
                        <a:t>Nije vjerovatno, samo u izuzetnim situacijama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005">
                <a:tc>
                  <a:txBody>
                    <a:bodyPr/>
                    <a:lstStyle/>
                    <a:p>
                      <a:pPr algn="ctr">
                        <a:spcAft>
                          <a:spcPts val="0"/>
                        </a:spcAft>
                      </a:pPr>
                      <a:r>
                        <a:rPr lang="sr-Latn-ME" sz="1000" b="1">
                          <a:effectLst/>
                          <a:latin typeface="Arial" panose="020B0604020202020204" pitchFamily="34" charset="0"/>
                          <a:ea typeface="Calibri" panose="020F0502020204030204" pitchFamily="34" charset="0"/>
                          <a:cs typeface="Times New Roman" panose="02020603050405020304" pitchFamily="18" charset="0"/>
                        </a:rPr>
                        <a:t>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900">
                          <a:effectLst/>
                          <a:latin typeface="Arial" panose="020B0604020202020204" pitchFamily="34" charset="0"/>
                          <a:ea typeface="Calibri" panose="020F0502020204030204" pitchFamily="34" charset="0"/>
                          <a:cs typeface="Times New Roman" panose="02020603050405020304" pitchFamily="18" charset="0"/>
                        </a:rPr>
                        <a:t>Mala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1000">
                          <a:effectLst/>
                          <a:latin typeface="Arial" panose="020B0604020202020204" pitchFamily="34" charset="0"/>
                          <a:ea typeface="Calibri" panose="020F0502020204030204" pitchFamily="34" charset="0"/>
                          <a:cs typeface="Times New Roman" panose="02020603050405020304" pitchFamily="18" charset="0"/>
                        </a:rPr>
                        <a:t>Malo vjerovatno</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algn="ctr">
                        <a:spcAft>
                          <a:spcPts val="0"/>
                        </a:spcAft>
                      </a:pPr>
                      <a:r>
                        <a:rPr lang="sr-Latn-ME" sz="1000" b="1">
                          <a:effectLst/>
                          <a:latin typeface="Arial" panose="020B0604020202020204" pitchFamily="34" charset="0"/>
                          <a:ea typeface="Calibri" panose="020F0502020204030204" pitchFamily="34" charset="0"/>
                          <a:cs typeface="Times New Roman" panose="02020603050405020304" pitchFamily="18" charset="0"/>
                        </a:rPr>
                        <a:t>3</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900">
                          <a:effectLst/>
                          <a:latin typeface="Arial" panose="020B0604020202020204" pitchFamily="34" charset="0"/>
                          <a:ea typeface="Calibri" panose="020F0502020204030204" pitchFamily="34" charset="0"/>
                          <a:cs typeface="Times New Roman" panose="02020603050405020304" pitchFamily="18" charset="0"/>
                        </a:rPr>
                        <a:t>Srednja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1000">
                          <a:effectLst/>
                          <a:latin typeface="Arial" panose="020B0604020202020204" pitchFamily="34" charset="0"/>
                          <a:ea typeface="Calibri" panose="020F0502020204030204" pitchFamily="34" charset="0"/>
                          <a:cs typeface="Times New Roman" panose="02020603050405020304" pitchFamily="18" charset="0"/>
                        </a:rPr>
                        <a:t>Vjerovatno, moguće</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935">
                <a:tc>
                  <a:txBody>
                    <a:bodyPr/>
                    <a:lstStyle/>
                    <a:p>
                      <a:pPr algn="ctr">
                        <a:spcAft>
                          <a:spcPts val="0"/>
                        </a:spcAft>
                      </a:pPr>
                      <a:r>
                        <a:rPr lang="sr-Latn-ME" sz="1000" b="1">
                          <a:effectLst/>
                          <a:latin typeface="Arial" panose="020B0604020202020204" pitchFamily="34" charset="0"/>
                          <a:ea typeface="Calibri" panose="020F0502020204030204" pitchFamily="34"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900">
                          <a:effectLst/>
                          <a:latin typeface="Arial" panose="020B0604020202020204" pitchFamily="34" charset="0"/>
                          <a:ea typeface="Calibri" panose="020F0502020204030204" pitchFamily="34" charset="0"/>
                          <a:cs typeface="Times New Roman" panose="02020603050405020304" pitchFamily="18" charset="0"/>
                        </a:rPr>
                        <a:t>Velika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1000" dirty="0">
                          <a:effectLst/>
                          <a:latin typeface="Arial" panose="020B0604020202020204" pitchFamily="34" charset="0"/>
                          <a:ea typeface="Calibri" panose="020F0502020204030204" pitchFamily="34" charset="0"/>
                          <a:cs typeface="Times New Roman" panose="02020603050405020304" pitchFamily="18" charset="0"/>
                        </a:rPr>
                        <a:t>Vrlo vjerovatno, očekivano</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665">
                <a:tc>
                  <a:txBody>
                    <a:bodyPr/>
                    <a:lstStyle/>
                    <a:p>
                      <a:pPr algn="ctr">
                        <a:spcAft>
                          <a:spcPts val="0"/>
                        </a:spcAft>
                      </a:pPr>
                      <a:r>
                        <a:rPr lang="sr-Latn-ME" sz="1000" b="1" dirty="0">
                          <a:effectLst/>
                          <a:latin typeface="Arial" panose="020B0604020202020204" pitchFamily="34" charset="0"/>
                          <a:ea typeface="Calibri" panose="020F0502020204030204" pitchFamily="34" charset="0"/>
                          <a:cs typeface="Times New Roman" panose="02020603050405020304" pitchFamily="18" charset="0"/>
                        </a:rPr>
                        <a:t>5</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900">
                          <a:effectLst/>
                          <a:latin typeface="Arial" panose="020B0604020202020204" pitchFamily="34" charset="0"/>
                          <a:ea typeface="Calibri" panose="020F0502020204030204" pitchFamily="34" charset="0"/>
                          <a:cs typeface="Times New Roman" panose="02020603050405020304" pitchFamily="18" charset="0"/>
                        </a:rPr>
                        <a:t>Izuzetno velika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r-Latn-ME" sz="1000" dirty="0">
                          <a:effectLst/>
                          <a:latin typeface="Arial" panose="020B0604020202020204" pitchFamily="34" charset="0"/>
                          <a:ea typeface="Calibri" panose="020F0502020204030204" pitchFamily="34" charset="0"/>
                          <a:cs typeface="Times New Roman" panose="02020603050405020304" pitchFamily="18" charset="0"/>
                        </a:rPr>
                        <a:t>Gotovo sigurno</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50440715"/>
              </p:ext>
            </p:extLst>
          </p:nvPr>
        </p:nvGraphicFramePr>
        <p:xfrm>
          <a:off x="1756620" y="3642360"/>
          <a:ext cx="4317898" cy="2821941"/>
        </p:xfrm>
        <a:graphic>
          <a:graphicData uri="http://schemas.openxmlformats.org/drawingml/2006/table">
            <a:tbl>
              <a:tblPr firstRow="1" firstCol="1" lastRow="1" lastCol="1" bandRow="1" bandCol="1"/>
              <a:tblGrid>
                <a:gridCol w="652043"/>
                <a:gridCol w="189571"/>
                <a:gridCol w="510445"/>
                <a:gridCol w="643881"/>
                <a:gridCol w="864848"/>
                <a:gridCol w="864848"/>
                <a:gridCol w="592262"/>
              </a:tblGrid>
              <a:tr h="235162">
                <a:tc rowSpan="3" gridSpan="2">
                  <a:txBody>
                    <a:bodyPr/>
                    <a:lstStyle/>
                    <a:p>
                      <a:pPr algn="ctr">
                        <a:spcBef>
                          <a:spcPts val="300"/>
                        </a:spcBef>
                        <a:spcAft>
                          <a:spcPts val="300"/>
                        </a:spcAft>
                      </a:pP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Verovatnoća</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nastanka</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neželjenog</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događaja</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rowSpan="3" hMerge="1">
                  <a:txBody>
                    <a:bodyPr/>
                    <a:lstStyle/>
                    <a:p>
                      <a:endParaRPr lang="sr-Latn-ME"/>
                    </a:p>
                  </a:txBody>
                  <a:tcPr/>
                </a:tc>
                <a:tc gridSpan="5">
                  <a:txBody>
                    <a:bodyPr/>
                    <a:lstStyle/>
                    <a:p>
                      <a:pPr algn="ctr">
                        <a:spcBef>
                          <a:spcPts val="300"/>
                        </a:spcBef>
                        <a:spcAft>
                          <a:spcPts val="300"/>
                        </a:spcAft>
                      </a:pP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Težina</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moguće</a:t>
                      </a: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dirty="0" err="1">
                          <a:effectLst/>
                          <a:latin typeface="Times New Roman" panose="02020603050405020304" pitchFamily="18" charset="0"/>
                          <a:ea typeface="Times New Roman" panose="02020603050405020304" pitchFamily="18" charset="0"/>
                          <a:cs typeface="Times New Roman" panose="02020603050405020304" pitchFamily="18" charset="0"/>
                        </a:rPr>
                        <a:t>posledice</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sr-Latn-ME"/>
                    </a:p>
                  </a:txBody>
                  <a:tcPr/>
                </a:tc>
                <a:tc hMerge="1">
                  <a:txBody>
                    <a:bodyPr/>
                    <a:lstStyle/>
                    <a:p>
                      <a:endParaRPr lang="sr-Latn-ME"/>
                    </a:p>
                  </a:txBody>
                  <a:tcPr/>
                </a:tc>
                <a:tc hMerge="1">
                  <a:txBody>
                    <a:bodyPr/>
                    <a:lstStyle/>
                    <a:p>
                      <a:endParaRPr lang="sr-Latn-ME"/>
                    </a:p>
                  </a:txBody>
                  <a:tcPr/>
                </a:tc>
                <a:tc hMerge="1">
                  <a:txBody>
                    <a:bodyPr/>
                    <a:lstStyle/>
                    <a:p>
                      <a:endParaRPr lang="sr-Latn-ME"/>
                    </a:p>
                  </a:txBody>
                  <a:tcPr/>
                </a:tc>
              </a:tr>
              <a:tr h="705485">
                <a:tc gridSpan="2" vMerge="1">
                  <a:txBody>
                    <a:bodyPr/>
                    <a:lstStyle/>
                    <a:p>
                      <a:endParaRPr lang="sr-Latn-ME"/>
                    </a:p>
                  </a:txBody>
                  <a:tcPr/>
                </a:tc>
                <a:tc hMerge="1" vMerge="1">
                  <a:txBody>
                    <a:bodyPr/>
                    <a:lstStyle/>
                    <a:p>
                      <a:endParaRPr lang="sr-Latn-ME"/>
                    </a:p>
                  </a:txBody>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Vrlo laka povreda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Laka </a:t>
                      </a:r>
                      <a:br>
                        <a:rPr lang="en-US" sz="90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povreda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Srednje teška povreda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Teška </a:t>
                      </a:r>
                      <a:br>
                        <a:rPr lang="en-US" sz="90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povreda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Smrtna ili kolektivna povreda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62">
                <a:tc gridSpan="2" vMerge="1">
                  <a:txBody>
                    <a:bodyPr/>
                    <a:lstStyle/>
                    <a:p>
                      <a:endParaRPr lang="sr-Latn-ME"/>
                    </a:p>
                  </a:txBody>
                  <a:tcPr/>
                </a:tc>
                <a:tc hMerge="1" vMerge="1">
                  <a:txBody>
                    <a:bodyPr/>
                    <a:lstStyle/>
                    <a:p>
                      <a:endParaRPr lang="sr-Latn-ME"/>
                    </a:p>
                  </a:txBody>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70323">
                <a:tc>
                  <a:txBody>
                    <a:bodyPr/>
                    <a:lstStyle/>
                    <a:p>
                      <a:pPr algn="ctr">
                        <a:spcBef>
                          <a:spcPts val="300"/>
                        </a:spcBef>
                        <a:spcAft>
                          <a:spcPts val="300"/>
                        </a:spcAft>
                      </a:pPr>
                      <a:r>
                        <a:rPr lang="sr-Latn-ME" sz="900" dirty="0" smtClean="0">
                          <a:effectLst/>
                          <a:latin typeface="Times New Roman" panose="02020603050405020304" pitchFamily="18" charset="0"/>
                          <a:ea typeface="Times New Roman" panose="02020603050405020304" pitchFamily="18" charset="0"/>
                          <a:cs typeface="Times New Roman" panose="02020603050405020304" pitchFamily="18" charset="0"/>
                        </a:rPr>
                        <a:t>Beznačajna</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5162">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Mala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tr>
              <a:tr h="235162">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Srednja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tr>
              <a:tr h="235162">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Velika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70323">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Izrazito velika</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66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6600"/>
                    </a:solidFill>
                  </a:tcPr>
                </a:tc>
                <a:tc>
                  <a:txBody>
                    <a:bodyPr/>
                    <a:lstStyle/>
                    <a:p>
                      <a:pPr algn="ctr">
                        <a:spcBef>
                          <a:spcPts val="300"/>
                        </a:spcBef>
                        <a:spcAft>
                          <a:spcPts val="3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Bef>
                          <a:spcPts val="300"/>
                        </a:spcBef>
                        <a:spcAft>
                          <a:spcPts val="300"/>
                        </a:spcAft>
                      </a:pPr>
                      <a:r>
                        <a:rPr lang="en-US" sz="900" b="1" dirty="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569" marR="55569"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72690174"/>
              </p:ext>
            </p:extLst>
          </p:nvPr>
        </p:nvGraphicFramePr>
        <p:xfrm>
          <a:off x="6188927" y="3568700"/>
          <a:ext cx="5266473" cy="3187700"/>
        </p:xfrm>
        <a:graphic>
          <a:graphicData uri="http://schemas.openxmlformats.org/drawingml/2006/table">
            <a:tbl>
              <a:tblPr firstRow="1" firstCol="1" lastRow="1" lastCol="1" bandRow="1" bandCol="1"/>
              <a:tblGrid>
                <a:gridCol w="1138029"/>
                <a:gridCol w="751515"/>
                <a:gridCol w="786749"/>
                <a:gridCol w="2590180"/>
              </a:tblGrid>
              <a:tr h="455386">
                <a:tc>
                  <a:txBody>
                    <a:bodyPr/>
                    <a:lstStyle/>
                    <a:p>
                      <a:pPr algn="ctr">
                        <a:lnSpc>
                          <a:spcPct val="110000"/>
                        </a:lnSpc>
                        <a:spcBef>
                          <a:spcPts val="200"/>
                        </a:spcBef>
                        <a:spcAft>
                          <a:spcPts val="200"/>
                        </a:spcAft>
                      </a:pPr>
                      <a:r>
                        <a:rPr lang="en-US" sz="900" b="1" spc="-20" dirty="0" err="1">
                          <a:effectLst/>
                          <a:latin typeface="Times New Roman" panose="02020603050405020304" pitchFamily="18" charset="0"/>
                          <a:ea typeface="Times New Roman" panose="02020603050405020304" pitchFamily="18" charset="0"/>
                          <a:cs typeface="Times New Roman" panose="02020603050405020304" pitchFamily="18" charset="0"/>
                        </a:rPr>
                        <a:t>Brojčana</a:t>
                      </a: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20" dirty="0" err="1">
                          <a:effectLst/>
                          <a:latin typeface="Times New Roman" panose="02020603050405020304" pitchFamily="18" charset="0"/>
                          <a:ea typeface="Times New Roman" panose="02020603050405020304" pitchFamily="18" charset="0"/>
                          <a:cs typeface="Times New Roman" panose="02020603050405020304" pitchFamily="18" charset="0"/>
                        </a:rPr>
                        <a:t>vrednost</a:t>
                      </a: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20" dirty="0" err="1">
                          <a:effectLst/>
                          <a:latin typeface="Times New Roman" panose="02020603050405020304" pitchFamily="18" charset="0"/>
                          <a:ea typeface="Times New Roman" panose="02020603050405020304" pitchFamily="18" charset="0"/>
                          <a:cs typeface="Times New Roman" panose="02020603050405020304" pitchFamily="18" charset="0"/>
                        </a:rPr>
                        <a:t>rizika</a:t>
                      </a:r>
                      <a:r>
                        <a:rPr lang="en-US" sz="9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200"/>
                        </a:spcBef>
                        <a:spcAft>
                          <a:spcPts val="200"/>
                        </a:spcAft>
                      </a:pPr>
                      <a:r>
                        <a:rPr lang="en-US" sz="900" b="1">
                          <a:effectLst/>
                          <a:latin typeface="Times New Roman" panose="02020603050405020304" pitchFamily="18" charset="0"/>
                          <a:ea typeface="Times New Roman" panose="02020603050405020304" pitchFamily="18" charset="0"/>
                          <a:cs typeface="Times New Roman" panose="02020603050405020304" pitchFamily="18" charset="0"/>
                        </a:rPr>
                        <a:t>Kvalitativni opis rizika </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200"/>
                        </a:spcBef>
                        <a:spcAft>
                          <a:spcPts val="200"/>
                        </a:spcAft>
                      </a:pPr>
                      <a:r>
                        <a:rPr lang="en-US" sz="900" b="1" spc="-20">
                          <a:effectLst/>
                          <a:latin typeface="Times New Roman" panose="02020603050405020304" pitchFamily="18" charset="0"/>
                          <a:ea typeface="Times New Roman" panose="02020603050405020304" pitchFamily="18" charset="0"/>
                          <a:cs typeface="Times New Roman" panose="02020603050405020304" pitchFamily="18" charset="0"/>
                        </a:rPr>
                        <a:t>Kvantitativni </a:t>
                      </a:r>
                      <a:br>
                        <a:rPr lang="en-US" sz="900" b="1" spc="-2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b="1" spc="-20">
                          <a:effectLst/>
                          <a:latin typeface="Times New Roman" panose="02020603050405020304" pitchFamily="18" charset="0"/>
                          <a:ea typeface="Times New Roman" panose="02020603050405020304" pitchFamily="18" charset="0"/>
                          <a:cs typeface="Times New Roman" panose="02020603050405020304" pitchFamily="18" charset="0"/>
                        </a:rPr>
                        <a:t>rang rizik</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lnSpc>
                          <a:spcPct val="110000"/>
                        </a:lnSpc>
                        <a:spcBef>
                          <a:spcPts val="200"/>
                        </a:spcBef>
                        <a:spcAft>
                          <a:spcPts val="200"/>
                        </a:spcAft>
                      </a:pP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Način</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mere </a:t>
                      </a: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za</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otklanjanje</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smanjenje</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ili</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sprečavanje</a:t>
                      </a:r>
                      <a:r>
                        <a:rPr lang="en-US" sz="9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b="1" spc="-30" dirty="0" err="1">
                          <a:effectLst/>
                          <a:latin typeface="Times New Roman" panose="02020603050405020304" pitchFamily="18" charset="0"/>
                          <a:ea typeface="Times New Roman" panose="02020603050405020304" pitchFamily="18" charset="0"/>
                          <a:cs typeface="Times New Roman" panose="02020603050405020304" pitchFamily="18" charset="0"/>
                        </a:rPr>
                        <a:t>rizika</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303590">
                <a:tc>
                  <a:txBody>
                    <a:bodyPr/>
                    <a:lstStyle/>
                    <a:p>
                      <a:pPr algn="ctr">
                        <a:lnSpc>
                          <a:spcPct val="110000"/>
                        </a:lnSpc>
                        <a:spcBef>
                          <a:spcPts val="200"/>
                        </a:spcBef>
                        <a:spcAft>
                          <a:spcPts val="200"/>
                        </a:spcAft>
                      </a:pPr>
                      <a:r>
                        <a:rPr lang="en-US" sz="900" spc="-20">
                          <a:effectLst/>
                          <a:latin typeface="Times New Roman" panose="02020603050405020304" pitchFamily="18" charset="0"/>
                          <a:ea typeface="Times New Roman" panose="02020603050405020304" pitchFamily="18" charset="0"/>
                          <a:cs typeface="Times New Roman" panose="02020603050405020304" pitchFamily="18" charset="0"/>
                        </a:rPr>
                        <a:t>1, 2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a:lnSpc>
                          <a:spcPct val="110000"/>
                        </a:lnSpc>
                        <a:spcBef>
                          <a:spcPts val="200"/>
                        </a:spcBef>
                        <a:spcAft>
                          <a:spcPts val="2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Beznačajan</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200"/>
                        </a:spcBef>
                        <a:spcAft>
                          <a:spcPts val="200"/>
                        </a:spcAft>
                      </a:pPr>
                      <a:r>
                        <a:rPr lang="en-US" sz="900" spc="-3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nSpc>
                          <a:spcPct val="110000"/>
                        </a:lnSpc>
                        <a:spcBef>
                          <a:spcPts val="300"/>
                        </a:spcBef>
                        <a:spcAft>
                          <a:spcPts val="300"/>
                        </a:spcAft>
                      </a:pPr>
                      <a:r>
                        <a:rPr lang="pl-PL" sz="900" spc="-30">
                          <a:effectLst/>
                          <a:latin typeface="Times New Roman" panose="02020603050405020304" pitchFamily="18" charset="0"/>
                          <a:ea typeface="Times New Roman" panose="02020603050405020304" pitchFamily="18" charset="0"/>
                          <a:cs typeface="Times New Roman" panose="02020603050405020304" pitchFamily="18" charset="0"/>
                        </a:rPr>
                        <a:t>Optimalni uslovi rada (optimalna zaštita zaposlenih).</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455386">
                <a:tc>
                  <a:txBody>
                    <a:bodyPr/>
                    <a:lstStyle/>
                    <a:p>
                      <a:pPr algn="ctr">
                        <a:lnSpc>
                          <a:spcPct val="110000"/>
                        </a:lnSpc>
                        <a:spcBef>
                          <a:spcPts val="200"/>
                        </a:spcBef>
                        <a:spcAft>
                          <a:spcPts val="200"/>
                        </a:spcAft>
                      </a:pPr>
                      <a:r>
                        <a:rPr lang="en-US" sz="900" spc="-20">
                          <a:effectLst/>
                          <a:latin typeface="Times New Roman" panose="02020603050405020304" pitchFamily="18" charset="0"/>
                          <a:ea typeface="Times New Roman" panose="02020603050405020304" pitchFamily="18" charset="0"/>
                          <a:cs typeface="Times New Roman" panose="02020603050405020304" pitchFamily="18" charset="0"/>
                        </a:rPr>
                        <a:t>3, 4, 5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0000"/>
                        </a:lnSpc>
                        <a:spcBef>
                          <a:spcPts val="200"/>
                        </a:spcBef>
                        <a:spcAft>
                          <a:spcPts val="2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Mali</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200"/>
                        </a:spcBef>
                        <a:spcAft>
                          <a:spcPts val="200"/>
                        </a:spcAft>
                      </a:pPr>
                      <a:r>
                        <a:rPr lang="en-US" sz="900" spc="-3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nSpc>
                          <a:spcPct val="110000"/>
                        </a:lnSpc>
                        <a:spcBef>
                          <a:spcPts val="300"/>
                        </a:spcBef>
                        <a:spcAft>
                          <a:spcPts val="200"/>
                        </a:spcAft>
                      </a:pPr>
                      <a:r>
                        <a:rPr lang="en-US" sz="900" spc="-30">
                          <a:effectLst/>
                          <a:latin typeface="Times New Roman" panose="02020603050405020304" pitchFamily="18" charset="0"/>
                          <a:ea typeface="Times New Roman" panose="02020603050405020304" pitchFamily="18" charset="0"/>
                          <a:cs typeface="Times New Roman" panose="02020603050405020304" pitchFamily="18" charset="0"/>
                        </a:rPr>
                        <a:t>Zadovoljavajući uslovi rada (poboljšanjem radne disci­pline zaposlenih i unutrašnjeg nadzora rizik se može dovesti na rang 1).</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607181">
                <a:tc>
                  <a:txBody>
                    <a:bodyPr/>
                    <a:lstStyle/>
                    <a:p>
                      <a:pPr algn="ctr">
                        <a:lnSpc>
                          <a:spcPct val="110000"/>
                        </a:lnSpc>
                        <a:spcBef>
                          <a:spcPts val="200"/>
                        </a:spcBef>
                        <a:spcAft>
                          <a:spcPts val="200"/>
                        </a:spcAft>
                      </a:pPr>
                      <a:r>
                        <a:rPr lang="en-US" sz="900" spc="-20">
                          <a:effectLst/>
                          <a:latin typeface="Times New Roman" panose="02020603050405020304" pitchFamily="18" charset="0"/>
                          <a:ea typeface="Times New Roman" panose="02020603050405020304" pitchFamily="18" charset="0"/>
                          <a:cs typeface="Times New Roman" panose="02020603050405020304" pitchFamily="18" charset="0"/>
                        </a:rPr>
                        <a:t>6, 8, 9</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0000"/>
                        </a:lnSpc>
                        <a:spcBef>
                          <a:spcPts val="200"/>
                        </a:spcBef>
                        <a:spcAft>
                          <a:spcPts val="2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Srednji</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200"/>
                        </a:spcBef>
                        <a:spcAft>
                          <a:spcPts val="200"/>
                        </a:spcAft>
                      </a:pPr>
                      <a:r>
                        <a:rPr lang="en-US" sz="900" spc="-3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nSpc>
                          <a:spcPct val="110000"/>
                        </a:lnSpc>
                        <a:spcBef>
                          <a:spcPts val="300"/>
                        </a:spcBef>
                        <a:spcAft>
                          <a:spcPts val="200"/>
                        </a:spcAft>
                      </a:pP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Uslovi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rada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kojima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pod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određenim</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uslovima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može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doći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realizacije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potencijalne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opasnosti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štetnosti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postoji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preostali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rizik</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koji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mora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staviti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pod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kontrolu</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758976">
                <a:tc>
                  <a:txBody>
                    <a:bodyPr/>
                    <a:lstStyle/>
                    <a:p>
                      <a:pPr algn="ctr">
                        <a:lnSpc>
                          <a:spcPct val="110000"/>
                        </a:lnSpc>
                        <a:spcBef>
                          <a:spcPts val="200"/>
                        </a:spcBef>
                        <a:spcAft>
                          <a:spcPts val="200"/>
                        </a:spcAft>
                      </a:pPr>
                      <a:r>
                        <a:rPr lang="en-US" sz="900" spc="-20">
                          <a:effectLst/>
                          <a:latin typeface="Times New Roman" panose="02020603050405020304" pitchFamily="18" charset="0"/>
                          <a:ea typeface="Times New Roman" panose="02020603050405020304" pitchFamily="18" charset="0"/>
                          <a:cs typeface="Times New Roman" panose="02020603050405020304" pitchFamily="18" charset="0"/>
                        </a:rPr>
                        <a:t>10, 12, 15, 16</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7900"/>
                    </a:solidFill>
                  </a:tcPr>
                </a:tc>
                <a:tc>
                  <a:txBody>
                    <a:bodyPr/>
                    <a:lstStyle/>
                    <a:p>
                      <a:pPr algn="ctr">
                        <a:lnSpc>
                          <a:spcPct val="110000"/>
                        </a:lnSpc>
                        <a:spcBef>
                          <a:spcPts val="200"/>
                        </a:spcBef>
                        <a:spcAft>
                          <a:spcPts val="2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Visok</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200"/>
                        </a:spcBef>
                        <a:spcAft>
                          <a:spcPts val="200"/>
                        </a:spcAft>
                      </a:pPr>
                      <a:r>
                        <a:rPr lang="en-US" sz="900" spc="-3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nSpc>
                          <a:spcPct val="110000"/>
                        </a:lnSpc>
                        <a:spcBef>
                          <a:spcPts val="300"/>
                        </a:spcBef>
                        <a:spcAft>
                          <a:spcPts val="200"/>
                        </a:spcAft>
                      </a:pP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Rad se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odvija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u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otežanim</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uslovima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uz</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veliku</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mogućnost</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nastanka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povrede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ili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oštećenja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zdravlja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zaposlenih</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preduzeti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dodatne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mere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zaštite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na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bazi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analize</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povređivanja</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bolesti</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30" dirty="0" err="1">
                          <a:effectLst/>
                          <a:latin typeface="Times New Roman" panose="02020603050405020304" pitchFamily="18" charset="0"/>
                          <a:ea typeface="Times New Roman" panose="02020603050405020304" pitchFamily="18" charset="0"/>
                          <a:cs typeface="Times New Roman" panose="02020603050405020304" pitchFamily="18" charset="0"/>
                        </a:rPr>
                        <a:t>zaposlenih</a:t>
                      </a:r>
                      <a:r>
                        <a:rPr lang="en-US" sz="900"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607181">
                <a:tc>
                  <a:txBody>
                    <a:bodyPr/>
                    <a:lstStyle/>
                    <a:p>
                      <a:pPr algn="ctr">
                        <a:lnSpc>
                          <a:spcPct val="110000"/>
                        </a:lnSpc>
                        <a:spcBef>
                          <a:spcPts val="200"/>
                        </a:spcBef>
                        <a:spcAft>
                          <a:spcPts val="200"/>
                        </a:spcAft>
                      </a:pPr>
                      <a:r>
                        <a:rPr lang="en-US" sz="900" spc="-20">
                          <a:effectLst/>
                          <a:latin typeface="Times New Roman" panose="02020603050405020304" pitchFamily="18" charset="0"/>
                          <a:ea typeface="Times New Roman" panose="02020603050405020304" pitchFamily="18" charset="0"/>
                          <a:cs typeface="Times New Roman" panose="02020603050405020304" pitchFamily="18" charset="0"/>
                        </a:rPr>
                        <a:t>20, 25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lnSpc>
                          <a:spcPct val="110000"/>
                        </a:lnSpc>
                        <a:spcBef>
                          <a:spcPts val="200"/>
                        </a:spcBef>
                        <a:spcAft>
                          <a:spcPts val="200"/>
                        </a:spcAft>
                      </a:pPr>
                      <a:r>
                        <a:rPr lang="en-US" sz="900">
                          <a:effectLst/>
                          <a:latin typeface="Times New Roman" panose="02020603050405020304" pitchFamily="18" charset="0"/>
                          <a:ea typeface="Times New Roman" panose="02020603050405020304" pitchFamily="18" charset="0"/>
                          <a:cs typeface="Times New Roman" panose="02020603050405020304" pitchFamily="18" charset="0"/>
                        </a:rPr>
                        <a:t>Ekstremni</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0000"/>
                        </a:lnSpc>
                        <a:spcBef>
                          <a:spcPts val="200"/>
                        </a:spcBef>
                        <a:spcAft>
                          <a:spcPts val="200"/>
                        </a:spcAft>
                      </a:pPr>
                      <a:r>
                        <a:rPr lang="en-US" sz="900" spc="-3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r-Latn-M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c>
                  <a:txBody>
                    <a:bodyPr/>
                    <a:lstStyle/>
                    <a:p>
                      <a:pPr>
                        <a:lnSpc>
                          <a:spcPct val="110000"/>
                        </a:lnSpc>
                        <a:spcBef>
                          <a:spcPts val="300"/>
                        </a:spcBef>
                        <a:spcAft>
                          <a:spcPts val="200"/>
                        </a:spcAft>
                      </a:pP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Vrlo</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teški</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uslovi</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rada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uz</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stalnu</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izloženost</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zaposlenih</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opasnostima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štetnostima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tokom</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obavljanja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radnih</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aktivnosti</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neophodna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zabrana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spc="-40" dirty="0" err="1">
                          <a:effectLst/>
                          <a:latin typeface="Times New Roman" panose="02020603050405020304" pitchFamily="18" charset="0"/>
                          <a:ea typeface="Times New Roman" panose="02020603050405020304" pitchFamily="18" charset="0"/>
                          <a:cs typeface="Times New Roman" panose="02020603050405020304" pitchFamily="18" charset="0"/>
                        </a:rPr>
                        <a:t>rada</a:t>
                      </a:r>
                      <a:r>
                        <a:rPr lang="en-US" sz="900" spc="-4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r-Latn-ME"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28" marR="55328"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E6E6"/>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16546139"/>
              </p:ext>
            </p:extLst>
          </p:nvPr>
        </p:nvGraphicFramePr>
        <p:xfrm>
          <a:off x="4406900" y="796988"/>
          <a:ext cx="7035801" cy="2535472"/>
        </p:xfrm>
        <a:graphic>
          <a:graphicData uri="http://schemas.openxmlformats.org/drawingml/2006/table">
            <a:tbl>
              <a:tblPr firstRow="1" firstCol="1" lastRow="1" lastCol="1" bandRow="1" bandCol="1"/>
              <a:tblGrid>
                <a:gridCol w="4816274"/>
                <a:gridCol w="1065979"/>
                <a:gridCol w="1153548"/>
              </a:tblGrid>
              <a:tr h="467033">
                <a:tc>
                  <a:txBody>
                    <a:bodyPr/>
                    <a:lstStyle/>
                    <a:p>
                      <a:pPr algn="ctr">
                        <a:spcBef>
                          <a:spcPts val="200"/>
                        </a:spcBef>
                        <a:spcAft>
                          <a:spcPts val="200"/>
                        </a:spcAft>
                      </a:pPr>
                      <a:r>
                        <a:rPr lang="en-US" sz="1100" b="1" dirty="0" err="1">
                          <a:effectLst/>
                          <a:latin typeface="Times New Roman" panose="02020603050405020304" pitchFamily="18" charset="0"/>
                          <a:ea typeface="Times New Roman" panose="02020603050405020304" pitchFamily="18" charset="0"/>
                          <a:cs typeface="Times New Roman" panose="02020603050405020304" pitchFamily="18" charset="0"/>
                        </a:rPr>
                        <a:t>Opis</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err="1">
                          <a:effectLst/>
                          <a:latin typeface="Times New Roman" panose="02020603050405020304" pitchFamily="18" charset="0"/>
                          <a:ea typeface="Times New Roman" panose="02020603050405020304" pitchFamily="18" charset="0"/>
                          <a:cs typeface="Times New Roman" panose="02020603050405020304" pitchFamily="18" charset="0"/>
                        </a:rPr>
                        <a:t>posledice</a:t>
                      </a:r>
                      <a:endParaRPr lang="sr-Latn-M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Kvalitativni opis težine posledice </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Kvantitativni rang težine posledice</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311355">
                <a:tc>
                  <a:txBody>
                    <a:bodyPr/>
                    <a:lstStyle/>
                    <a:p>
                      <a:pPr>
                        <a:spcBef>
                          <a:spcPts val="200"/>
                        </a:spcBef>
                        <a:spcAft>
                          <a:spcPts val="200"/>
                        </a:spcAft>
                      </a:pPr>
                      <a:r>
                        <a:rPr lang="sr-Latn-CS" sz="1100">
                          <a:effectLst/>
                          <a:latin typeface="Times New Roman" panose="02020603050405020304" pitchFamily="18" charset="0"/>
                          <a:ea typeface="Times New Roman" panose="02020603050405020304" pitchFamily="18" charset="0"/>
                          <a:cs typeface="Times New Roman" panose="02020603050405020304" pitchFamily="18" charset="0"/>
                        </a:rPr>
                        <a:t>Nema opasnosti za život. Beznačajno oštećenje organa. </a:t>
                      </a:r>
                      <a:r>
                        <a:rPr lang="pl-PL" sz="1100">
                          <a:effectLst/>
                          <a:latin typeface="Times New Roman" panose="02020603050405020304" pitchFamily="18" charset="0"/>
                          <a:ea typeface="Times New Roman" panose="02020603050405020304" pitchFamily="18" charset="0"/>
                          <a:cs typeface="Times New Roman" panose="02020603050405020304" pitchFamily="18" charset="0"/>
                        </a:rPr>
                        <a:t>Funkcija održana. Radna sposobnost održana – ogrebotine i manje modrice</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Vrlo laka</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00"/>
                    </a:solidFill>
                  </a:tcPr>
                </a:tc>
                <a:tc>
                  <a:txBody>
                    <a:bodyPr/>
                    <a:lstStyle/>
                    <a:p>
                      <a:pPr algn="ctr">
                        <a:spcBef>
                          <a:spcPts val="200"/>
                        </a:spcBef>
                        <a:spcAft>
                          <a:spcPts val="200"/>
                        </a:spcAft>
                      </a:pPr>
                      <a:r>
                        <a:rPr lang="en-US" sz="1100" spc="-3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152">
                <a:tc>
                  <a:txBody>
                    <a:bodyPr/>
                    <a:lstStyle/>
                    <a:p>
                      <a:pPr>
                        <a:spcBef>
                          <a:spcPts val="200"/>
                        </a:spcBef>
                        <a:spcAft>
                          <a:spcPts val="200"/>
                        </a:spcAft>
                      </a:pPr>
                      <a:r>
                        <a:rPr lang="sr-Latn-CS" sz="1100">
                          <a:effectLst/>
                          <a:latin typeface="Times New Roman" panose="02020603050405020304" pitchFamily="18" charset="0"/>
                          <a:ea typeface="Times New Roman" panose="02020603050405020304" pitchFamily="18" charset="0"/>
                          <a:cs typeface="Times New Roman" panose="02020603050405020304" pitchFamily="18" charset="0"/>
                        </a:rPr>
                        <a:t>Nema opasnosti za život. Lako oštećenje organa. Privremeno oštećenje funkcija. Radna nesposobnost kratkotrajna – modrice, nagnječenja, posekotine.</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Laka</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en-US" sz="1100" spc="-3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033">
                <a:tc>
                  <a:txBody>
                    <a:bodyPr/>
                    <a:lstStyle/>
                    <a:p>
                      <a:pPr>
                        <a:spcBef>
                          <a:spcPts val="200"/>
                        </a:spcBef>
                        <a:spcAft>
                          <a:spcPts val="200"/>
                        </a:spcAft>
                      </a:pPr>
                      <a:r>
                        <a:rPr lang="pl-PL" sz="1100" dirty="0">
                          <a:effectLst/>
                          <a:latin typeface="Times New Roman" panose="02020603050405020304" pitchFamily="18" charset="0"/>
                          <a:ea typeface="Times New Roman" panose="02020603050405020304" pitchFamily="18" charset="0"/>
                          <a:cs typeface="Times New Roman" panose="02020603050405020304" pitchFamily="18" charset="0"/>
                        </a:rPr>
                        <a:t>Potencijalna opasnost za život. Značajno oštećenje organa ali bez komplikacija. Privremeno bitno smanjenje funkcija. Privremena nesposobnost za rad – rane, ubodi, razderotine, veća nagnječenja, iščašenja i prelomi.</a:t>
                      </a:r>
                      <a:endParaRPr lang="sr-Latn-M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Srednje teška</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spcBef>
                          <a:spcPts val="200"/>
                        </a:spcBef>
                        <a:spcAft>
                          <a:spcPts val="200"/>
                        </a:spcAft>
                      </a:pPr>
                      <a:r>
                        <a:rPr lang="en-US" sz="1100" spc="-3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033">
                <a:tc>
                  <a:txBody>
                    <a:bodyPr/>
                    <a:lstStyle/>
                    <a:p>
                      <a:pPr>
                        <a:spcBef>
                          <a:spcPts val="200"/>
                        </a:spcBef>
                        <a:spcAft>
                          <a:spcPts val="200"/>
                        </a:spcAft>
                      </a:pPr>
                      <a:r>
                        <a:rPr lang="sr-Latn-CS" sz="1100">
                          <a:effectLst/>
                          <a:latin typeface="Times New Roman" panose="02020603050405020304" pitchFamily="18" charset="0"/>
                          <a:ea typeface="Times New Roman" panose="02020603050405020304" pitchFamily="18" charset="0"/>
                          <a:cs typeface="Times New Roman" panose="02020603050405020304" pitchFamily="18" charset="0"/>
                        </a:rPr>
                        <a:t>Stvarna opasnost za život. Trajno oštećenje ili uništenje organa. Trajna radna nesposobnost. Amputacija, nagnječenje organa, višestruke povrede i oštećenje nerava.</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Teška</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7900"/>
                    </a:solidFill>
                  </a:tcPr>
                </a:tc>
                <a:tc>
                  <a:txBody>
                    <a:bodyPr/>
                    <a:lstStyle/>
                    <a:p>
                      <a:pPr algn="ctr">
                        <a:spcBef>
                          <a:spcPts val="200"/>
                        </a:spcBef>
                        <a:spcAft>
                          <a:spcPts val="200"/>
                        </a:spcAft>
                      </a:pPr>
                      <a:r>
                        <a:rPr lang="en-US" sz="1100" spc="-3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355">
                <a:tc>
                  <a:txBody>
                    <a:bodyPr/>
                    <a:lstStyle/>
                    <a:p>
                      <a:pPr>
                        <a:spcBef>
                          <a:spcPts val="200"/>
                        </a:spcBef>
                        <a:spcAft>
                          <a:spcPts val="200"/>
                        </a:spcAft>
                      </a:pP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Smrt</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ili</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kolektivna</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povreda</a:t>
                      </a:r>
                      <a:endParaRPr lang="sr-Latn-M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Smrtna ili kolektivna</a:t>
                      </a:r>
                      <a:endParaRPr lang="sr-Latn-M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algn="ctr">
                        <a:spcBef>
                          <a:spcPts val="200"/>
                        </a:spcBef>
                        <a:spcAft>
                          <a:spcPts val="200"/>
                        </a:spcAft>
                      </a:pPr>
                      <a:r>
                        <a:rPr lang="en-US" sz="1100" spc="-3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sr-Latn-M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67" marR="6726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7580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79399"/>
            <a:ext cx="9778999" cy="393701"/>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311400" y="673100"/>
            <a:ext cx="9191626" cy="6084539"/>
          </a:xfrm>
        </p:spPr>
        <p:txBody>
          <a:bodyPr>
            <a:normAutofit fontScale="47500" lnSpcReduction="20000"/>
          </a:bodyPr>
          <a:lstStyle/>
          <a:p>
            <a:pPr algn="l"/>
            <a:r>
              <a:rPr lang="sr-Latn-ME" sz="2500" b="1" dirty="0" smtClean="0">
                <a:solidFill>
                  <a:schemeClr val="accent1">
                    <a:lumMod val="50000"/>
                  </a:schemeClr>
                </a:solidFill>
                <a:latin typeface="Arial" panose="020B0604020202020204" pitchFamily="34" charset="0"/>
                <a:cs typeface="Arial" panose="020B0604020202020204" pitchFamily="34" charset="0"/>
              </a:rPr>
              <a:t>5.1.</a:t>
            </a:r>
            <a:r>
              <a:rPr lang="sr-Latn-ME" sz="2500" b="1" dirty="0">
                <a:solidFill>
                  <a:schemeClr val="accent1">
                    <a:lumMod val="50000"/>
                  </a:schemeClr>
                </a:solidFill>
                <a:latin typeface="Arial" panose="020B0604020202020204" pitchFamily="34" charset="0"/>
                <a:cs typeface="Arial" panose="020B0604020202020204" pitchFamily="34" charset="0"/>
              </a:rPr>
              <a:t> </a:t>
            </a:r>
            <a:r>
              <a:rPr lang="sr-Latn-ME" sz="25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ANALIZA ASPEKATA U VEZI S RADOM I PROCJENE RIZIKA – GRUPA ZA IZVOĐENJE ELEKTRO RADOVA </a:t>
            </a:r>
          </a:p>
          <a:p>
            <a:pPr algn="l"/>
            <a:r>
              <a:rPr lang="pl-PL" sz="2200" b="1" dirty="0" smtClean="0">
                <a:solidFill>
                  <a:schemeClr val="accent1">
                    <a:lumMod val="50000"/>
                  </a:schemeClr>
                </a:solidFill>
                <a:latin typeface="Arial" panose="020B0604020202020204" pitchFamily="34" charset="0"/>
                <a:cs typeface="Arial" panose="020B0604020202020204" pitchFamily="34" charset="0"/>
                <a:hlinkClick r:id="rId2" action="ppaction://hlinkfile"/>
              </a:rPr>
              <a:t>1 - Grupa za izvođenje elektro radova.pdf</a:t>
            </a:r>
            <a:endParaRPr lang="pl-PL" sz="2200" b="1" dirty="0" smtClean="0">
              <a:solidFill>
                <a:schemeClr val="accent1">
                  <a:lumMod val="50000"/>
                </a:schemeClr>
              </a:solidFill>
              <a:latin typeface="Arial" panose="020B0604020202020204" pitchFamily="34" charset="0"/>
              <a:cs typeface="Arial" panose="020B0604020202020204" pitchFamily="34" charset="0"/>
            </a:endParaRPr>
          </a:p>
          <a:p>
            <a:pPr algn="l"/>
            <a:r>
              <a:rPr lang="sr-Latn-ME" sz="2200" b="1" dirty="0" smtClean="0">
                <a:solidFill>
                  <a:schemeClr val="accent1">
                    <a:lumMod val="50000"/>
                  </a:schemeClr>
                </a:solidFill>
                <a:latin typeface="Arial" panose="020B0604020202020204" pitchFamily="34" charset="0"/>
                <a:cs typeface="Arial" panose="020B0604020202020204" pitchFamily="34" charset="0"/>
                <a:hlinkClick r:id="rId3" action="ppaction://hlinkfile"/>
              </a:rPr>
              <a:t>2-Procjena rizika Grupa za izvođenje elektro radova.pdf</a:t>
            </a:r>
            <a:endParaRPr lang="sr-Latn-ME" sz="2200" b="1" dirty="0" smtClean="0">
              <a:solidFill>
                <a:schemeClr val="accent1">
                  <a:lumMod val="50000"/>
                </a:schemeClr>
              </a:solidFill>
              <a:latin typeface="Arial" panose="020B0604020202020204" pitchFamily="34" charset="0"/>
              <a:cs typeface="Arial" panose="020B0604020202020204" pitchFamily="34" charset="0"/>
            </a:endParaRPr>
          </a:p>
          <a:p>
            <a:pPr algn="l"/>
            <a:r>
              <a:rPr lang="sr-Latn-ME"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hlinkClick r:id="rId4" action="ppaction://hlinkfile"/>
              </a:rPr>
              <a:t>3-Plan mjera.pdf</a:t>
            </a:r>
            <a:endParaRPr lang="sr-Latn-ME" sz="22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l"/>
            <a:r>
              <a:rPr lang="sr-Latn-ME" sz="29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6.	</a:t>
            </a:r>
            <a:r>
              <a:rPr lang="en-US" sz="25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EKONOMSKE </a:t>
            </a:r>
            <a:r>
              <a:rPr lang="en-US" sz="25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POSLEDICE POVREDA NA RADU I PROFESIONALNIH BOLESTI</a:t>
            </a:r>
            <a:endParaRPr lang="sr-Latn-ME" sz="25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l"/>
            <a:endParaRPr lang="sr-Latn-ME" sz="2200" b="1" dirty="0" smtClean="0">
              <a:solidFill>
                <a:schemeClr val="accent1">
                  <a:lumMod val="50000"/>
                </a:schemeClr>
              </a:solidFill>
              <a:latin typeface="Arial" panose="020B0604020202020204" pitchFamily="34" charset="0"/>
              <a:cs typeface="Arial" panose="020B0604020202020204" pitchFamily="34" charset="0"/>
            </a:endParaRPr>
          </a:p>
          <a:p>
            <a:pPr indent="228600"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Posredne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ekonomske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posljedice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manifestuju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se u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obliku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gubitaka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pP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izdataka</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266700"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Gubici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posljedica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odsustvovanja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posla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povrijeđenih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drugih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radnika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koji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morali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da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prekinu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rad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nastalih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nezgoda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na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zastoja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sredstava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rad.</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266700" algn="just">
              <a:spcAft>
                <a:spcPts val="0"/>
              </a:spcAft>
            </a:pPr>
            <a:r>
              <a:rPr lang="en-US" sz="29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Izdaci</a:t>
            </a:r>
            <a:r>
              <a:rPr lang="en-US" sz="29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se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javljaju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u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obliku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konkretnih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isplata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koje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se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vrše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u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slučajevima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povrijeđivanja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obolijevanja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radnika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Ukupni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broj</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(Σ IRD)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odsutnosti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s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posla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neposredno</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povređenih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obolelih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radnika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obračunava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se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sledećoj</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formuli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2743200" algn="ctr"/>
                <a:tab pos="5486400" algn="r"/>
              </a:tabLst>
            </a:pP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i="1" dirty="0">
                <a:solidFill>
                  <a:schemeClr val="accent1">
                    <a:lumMod val="50000"/>
                  </a:schemeClr>
                </a:solidFill>
                <a:latin typeface="Arial" panose="020B0604020202020204" pitchFamily="34" charset="0"/>
                <a:ea typeface="ACaslonPro-Regular"/>
                <a:cs typeface="Arial" panose="020B0604020202020204" pitchFamily="34" charset="0"/>
              </a:rPr>
              <a:t>Σ IRD= </a:t>
            </a:r>
            <a:r>
              <a:rPr lang="en-US" sz="2900" b="1" i="1" dirty="0" err="1">
                <a:solidFill>
                  <a:schemeClr val="accent1">
                    <a:lumMod val="50000"/>
                  </a:schemeClr>
                </a:solidFill>
                <a:latin typeface="Arial" panose="020B0604020202020204" pitchFamily="34" charset="0"/>
                <a:ea typeface="ACaslonPro-Regular"/>
                <a:cs typeface="Arial" panose="020B0604020202020204" pitchFamily="34" charset="0"/>
              </a:rPr>
              <a:t>IRDp+IRDpb+IRDsp+IRDti</a:t>
            </a:r>
            <a:r>
              <a:rPr lang="en-US" sz="2900" b="1" i="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i="1" dirty="0" err="1">
                <a:solidFill>
                  <a:schemeClr val="accent1">
                    <a:lumMod val="50000"/>
                  </a:schemeClr>
                </a:solidFill>
                <a:latin typeface="Arial" panose="020B0604020202020204" pitchFamily="34" charset="0"/>
                <a:ea typeface="ACaslonPro-Regular"/>
                <a:cs typeface="Arial" panose="020B0604020202020204" pitchFamily="34" charset="0"/>
              </a:rPr>
              <a:t>IRDpi</a:t>
            </a:r>
            <a:r>
              <a:rPr lang="en-US" sz="2900" b="1" i="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i="1" dirty="0" err="1">
                <a:solidFill>
                  <a:schemeClr val="accent1">
                    <a:lumMod val="50000"/>
                  </a:schemeClr>
                </a:solidFill>
                <a:latin typeface="Arial" panose="020B0604020202020204" pitchFamily="34" charset="0"/>
                <a:ea typeface="ACaslonPro-Regular"/>
                <a:cs typeface="Arial" panose="020B0604020202020204" pitchFamily="34" charset="0"/>
              </a:rPr>
              <a:t>IRDto</a:t>
            </a:r>
            <a:r>
              <a:rPr lang="en-US" sz="2900" b="1" i="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i="1" dirty="0" err="1" smtClean="0">
                <a:solidFill>
                  <a:schemeClr val="accent1">
                    <a:lumMod val="50000"/>
                  </a:schemeClr>
                </a:solidFill>
                <a:latin typeface="Arial" panose="020B0604020202020204" pitchFamily="34" charset="0"/>
                <a:ea typeface="ACaslonPro-Regular"/>
                <a:cs typeface="Arial" panose="020B0604020202020204" pitchFamily="34" charset="0"/>
              </a:rPr>
              <a:t>IRDmt</a:t>
            </a:r>
            <a:endParaRPr lang="sr-Latn-ME" sz="2900" b="1" i="1" dirty="0" smtClean="0">
              <a:solidFill>
                <a:schemeClr val="accent1">
                  <a:lumMod val="50000"/>
                </a:schemeClr>
              </a:solidFill>
              <a:latin typeface="Arial" panose="020B0604020202020204" pitchFamily="34" charset="0"/>
              <a:ea typeface="ACaslonPro-Regular"/>
              <a:cs typeface="Arial" panose="020B0604020202020204" pitchFamily="34" charset="0"/>
            </a:endParaRPr>
          </a:p>
          <a:p>
            <a:pPr algn="l">
              <a:spcAft>
                <a:spcPts val="0"/>
              </a:spcAft>
              <a:tabLst>
                <a:tab pos="2743200" algn="ctr"/>
                <a:tab pos="5486400" algn="r"/>
              </a:tabLst>
            </a:pP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sr-Latn-ME" sz="2900" b="1" dirty="0" smtClean="0">
                <a:solidFill>
                  <a:schemeClr val="accent1">
                    <a:lumMod val="50000"/>
                  </a:schemeClr>
                </a:solidFill>
                <a:latin typeface="Arial" panose="020B0604020202020204" pitchFamily="34" charset="0"/>
                <a:ea typeface="ACaslonPro-Regular"/>
                <a:cs typeface="Arial" panose="020B0604020202020204" pitchFamily="34" charset="0"/>
              </a:rPr>
              <a:t>                                                                              </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gdje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je:</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IRDp</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povreda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na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IRDpb</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profesionalnih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bolesti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IRDsp</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povreda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na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radu</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smrtnim</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ishodom</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trajne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potpune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invalidnosti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IRDpi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privremene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potpune</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invalidnosti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IRDto</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tjelesnih</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oštećenja</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IRDmt</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izgubljeni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radni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dani</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zbog</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 </a:t>
            </a:r>
            <a:r>
              <a:rPr lang="en-US" sz="2900" b="1" dirty="0" err="1">
                <a:solidFill>
                  <a:schemeClr val="accent1">
                    <a:lumMod val="50000"/>
                  </a:schemeClr>
                </a:solidFill>
                <a:latin typeface="Arial" panose="020B0604020202020204" pitchFamily="34" charset="0"/>
                <a:ea typeface="ACaslonPro-Regular"/>
                <a:cs typeface="Arial" panose="020B0604020202020204" pitchFamily="34" charset="0"/>
              </a:rPr>
              <a:t>mikro</a:t>
            </a:r>
            <a:r>
              <a:rPr lang="en-US" sz="2900" b="1" dirty="0">
                <a:solidFill>
                  <a:schemeClr val="accent1">
                    <a:lumMod val="50000"/>
                  </a:schemeClr>
                </a:solidFill>
                <a:latin typeface="Arial" panose="020B0604020202020204" pitchFamily="34" charset="0"/>
                <a:ea typeface="ACaslonPro-Regular"/>
                <a:cs typeface="Arial" panose="020B0604020202020204" pitchFamily="34" charset="0"/>
              </a:rPr>
              <a:t>-trauma.</a:t>
            </a:r>
            <a:endParaRPr lang="sr-Latn-ME" sz="29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endParaRPr lang="sr-Latn-ME" sz="2900" b="1" dirty="0">
              <a:solidFill>
                <a:schemeClr val="accent1">
                  <a:lumMod val="50000"/>
                </a:schemeClr>
              </a:solidFill>
              <a:latin typeface="Arial" panose="020B0604020202020204" pitchFamily="34" charset="0"/>
              <a:cs typeface="Arial" panose="020B0604020202020204" pitchFamily="34" charset="0"/>
            </a:endParaRPr>
          </a:p>
          <a:p>
            <a:pPr algn="l"/>
            <a:endParaRPr lang="sr-Latn-ME" sz="2900" b="1" dirty="0" smtClean="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502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292101"/>
            <a:ext cx="8930747" cy="355599"/>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2572279" y="787400"/>
                <a:ext cx="8759826" cy="5867400"/>
              </a:xfrm>
            </p:spPr>
            <p:txBody>
              <a:bodyPr>
                <a:normAutofit fontScale="55000" lnSpcReduction="20000"/>
              </a:bodyPr>
              <a:lstStyle/>
              <a:p>
                <a:pPr algn="ctr"/>
                <a:r>
                  <a:rPr lang="sr-Latn-ME" sz="29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Indeks </a:t>
                </a:r>
                <a:r>
                  <a:rPr lang="sr-Latn-ME" sz="29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težine </a:t>
                </a:r>
                <a:r>
                  <a:rPr lang="sr-Latn-ME" sz="29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povreda</a:t>
                </a:r>
                <a:endParaRPr lang="sr-Latn-ME" sz="29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14:m>
                  <m:oMath xmlns:m="http://schemas.openxmlformats.org/officeDocument/2006/math">
                    <m:f>
                      <m:fPr>
                        <m:ctrlPr>
                          <a:rPr lang="sr-Latn-ME" sz="3600" b="1" i="1" smtClean="0">
                            <a:solidFill>
                              <a:schemeClr val="accent1">
                                <a:lumMod val="50000"/>
                              </a:schemeClr>
                            </a:solidFill>
                            <a:latin typeface="Cambria Math" panose="02040503050406030204" pitchFamily="18" charset="0"/>
                          </a:rPr>
                        </m:ctrlPr>
                      </m:fPr>
                      <m:num>
                        <m:r>
                          <a:rPr lang="sr-Latn-ME" sz="3600" b="1" i="1" smtClean="0">
                            <a:solidFill>
                              <a:schemeClr val="accent1">
                                <a:lumMod val="50000"/>
                              </a:schemeClr>
                            </a:solidFill>
                            <a:latin typeface="Cambria Math" panose="02040503050406030204" pitchFamily="18" charset="0"/>
                          </a:rPr>
                          <m:t>𝑰𝑹𝑫</m:t>
                        </m:r>
                      </m:num>
                      <m:den>
                        <m:r>
                          <a:rPr lang="sr-Latn-ME" sz="3600" b="1" i="1" smtClean="0">
                            <a:solidFill>
                              <a:schemeClr val="accent1">
                                <a:lumMod val="50000"/>
                              </a:schemeClr>
                            </a:solidFill>
                            <a:latin typeface="Cambria Math" panose="02040503050406030204" pitchFamily="18" charset="0"/>
                          </a:rPr>
                          <m:t>𝑵</m:t>
                        </m:r>
                      </m:den>
                    </m:f>
                  </m:oMath>
                </a14:m>
                <a:r>
                  <a:rPr lang="sr-Latn-ME" b="1" i="1" dirty="0" smtClean="0">
                    <a:solidFill>
                      <a:schemeClr val="accent1">
                        <a:lumMod val="50000"/>
                      </a:schemeClr>
                    </a:solidFill>
                    <a:latin typeface="Arial" panose="020B0604020202020204" pitchFamily="34" charset="0"/>
                    <a:cs typeface="Arial" panose="020B0604020202020204" pitchFamily="34" charset="0"/>
                  </a:rPr>
                  <a:t> </a:t>
                </a:r>
                <a:r>
                  <a:rPr lang="sr-Latn-ME" sz="2900" b="1" i="1" dirty="0" smtClean="0">
                    <a:solidFill>
                      <a:schemeClr val="accent1">
                        <a:lumMod val="50000"/>
                      </a:schemeClr>
                    </a:solidFill>
                    <a:latin typeface="Arial" panose="020B0604020202020204" pitchFamily="34" charset="0"/>
                    <a:cs typeface="Arial" panose="020B0604020202020204" pitchFamily="34" charset="0"/>
                  </a:rPr>
                  <a:t>= IT</a:t>
                </a:r>
                <a:endParaRPr lang="sr-Latn-ME" sz="29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r-Latn-ME" sz="2600" dirty="0" smtClean="0">
                    <a:latin typeface="Arial" panose="020B0604020202020204" pitchFamily="34" charset="0"/>
                    <a:cs typeface="Arial" panose="020B0604020202020204" pitchFamily="34" charset="0"/>
                  </a:rPr>
                  <a:t>	</a:t>
                </a:r>
                <a:r>
                  <a:rPr lang="sr-Latn-ME" sz="2900" b="1" dirty="0" smtClean="0">
                    <a:solidFill>
                      <a:schemeClr val="accent1">
                        <a:lumMod val="50000"/>
                      </a:schemeClr>
                    </a:solidFill>
                    <a:latin typeface="Arial" panose="020B0604020202020204" pitchFamily="34" charset="0"/>
                    <a:cs typeface="Arial" panose="020B0604020202020204" pitchFamily="34" charset="0"/>
                  </a:rPr>
                  <a:t>IRD - predstavlja broj izgubljenih radnih dana, </a:t>
                </a:r>
              </a:p>
              <a:p>
                <a:pPr marL="342900" indent="-342900" algn="l">
                  <a:buFont typeface="Wingdings" panose="05000000000000000000" pitchFamily="2" charset="2"/>
                  <a:buChar char="Ø"/>
                </a:pPr>
                <a:r>
                  <a:rPr lang="sr-Latn-ME" sz="2900" b="1" dirty="0" smtClean="0">
                    <a:solidFill>
                      <a:schemeClr val="accent1">
                        <a:lumMod val="50000"/>
                      </a:schemeClr>
                    </a:solidFill>
                    <a:latin typeface="Arial" panose="020B0604020202020204" pitchFamily="34" charset="0"/>
                    <a:cs typeface="Arial" panose="020B0604020202020204" pitchFamily="34" charset="0"/>
                  </a:rPr>
                  <a:t>	N     - je broj povreda na radu, koje su se desile u posmatranom periodu.</a:t>
                </a:r>
              </a:p>
              <a:p>
                <a:pPr algn="l"/>
                <a:r>
                  <a:rPr lang="sr-Latn-ME" sz="29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r-Latn-ME" sz="29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Gubitak ukupnog prihoda</a:t>
                </a:r>
              </a:p>
              <a:p>
                <a:pPr algn="ctr"/>
                <a:r>
                  <a:rPr lang="sr-Latn-ME" sz="2900" b="1" dirty="0" smtClean="0">
                    <a:solidFill>
                      <a:schemeClr val="accent1">
                        <a:lumMod val="50000"/>
                      </a:schemeClr>
                    </a:solidFill>
                    <a:latin typeface="Arial" panose="020B0604020202020204" pitchFamily="34" charset="0"/>
                    <a:cs typeface="Arial" panose="020B0604020202020204" pitchFamily="34" charset="0"/>
                  </a:rPr>
                  <a:t>GUP </a:t>
                </a:r>
                <a:r>
                  <a:rPr lang="sr-Latn-ME" sz="2900" b="1" dirty="0">
                    <a:solidFill>
                      <a:schemeClr val="accent1">
                        <a:lumMod val="50000"/>
                      </a:schemeClr>
                    </a:solidFill>
                    <a:latin typeface="Arial" panose="020B0604020202020204" pitchFamily="34" charset="0"/>
                    <a:cs typeface="Arial" panose="020B0604020202020204" pitchFamily="34" charset="0"/>
                  </a:rPr>
                  <a:t>= IRD x UP1</a:t>
                </a:r>
                <a:r>
                  <a:rPr lang="sr-Latn-ME" sz="2900" dirty="0">
                    <a:solidFill>
                      <a:schemeClr val="accent1">
                        <a:lumMod val="50000"/>
                      </a:schemeClr>
                    </a:solidFill>
                    <a:latin typeface="Arial" panose="020B0604020202020204" pitchFamily="34" charset="0"/>
                    <a:cs typeface="Arial" panose="020B0604020202020204" pitchFamily="34" charset="0"/>
                  </a:rPr>
                  <a:t>	</a:t>
                </a:r>
                <a:r>
                  <a:rPr lang="sr-Latn-ME" sz="2600" dirty="0" smtClean="0">
                    <a:solidFill>
                      <a:schemeClr val="accent1">
                        <a:lumMod val="50000"/>
                      </a:schemeClr>
                    </a:solidFill>
                    <a:latin typeface="Arial" panose="020B0604020202020204" pitchFamily="34" charset="0"/>
                    <a:cs typeface="Arial" panose="020B0604020202020204" pitchFamily="34" charset="0"/>
                  </a:rPr>
                  <a:t>                                                                      </a:t>
                </a:r>
              </a:p>
              <a:p>
                <a:pPr algn="l"/>
                <a:r>
                  <a:rPr lang="sr-Latn-ME" sz="2900" b="1" dirty="0" smtClean="0">
                    <a:solidFill>
                      <a:schemeClr val="accent1">
                        <a:lumMod val="50000"/>
                      </a:schemeClr>
                    </a:solidFill>
                    <a:latin typeface="Arial" panose="020B0604020202020204" pitchFamily="34" charset="0"/>
                    <a:cs typeface="Arial" panose="020B0604020202020204" pitchFamily="34" charset="0"/>
                  </a:rPr>
                  <a:t>Gdje </a:t>
                </a:r>
                <a:r>
                  <a:rPr lang="sr-Latn-ME" sz="2900" b="1" dirty="0">
                    <a:solidFill>
                      <a:schemeClr val="accent1">
                        <a:lumMod val="50000"/>
                      </a:schemeClr>
                    </a:solidFill>
                    <a:latin typeface="Arial" panose="020B0604020202020204" pitchFamily="34" charset="0"/>
                    <a:cs typeface="Arial" panose="020B0604020202020204" pitchFamily="34" charset="0"/>
                  </a:rPr>
                  <a:t>je</a:t>
                </a:r>
                <a:r>
                  <a:rPr lang="sr-Latn-ME" sz="2900" b="1" dirty="0" smtClean="0">
                    <a:solidFill>
                      <a:schemeClr val="accent1">
                        <a:lumMod val="50000"/>
                      </a:schemeClr>
                    </a:solidFill>
                    <a:latin typeface="Arial" panose="020B0604020202020204" pitchFamily="34" charset="0"/>
                    <a:cs typeface="Arial" panose="020B0604020202020204" pitchFamily="34" charset="0"/>
                  </a:rPr>
                  <a:t>:</a:t>
                </a:r>
                <a:endParaRPr lang="sr-Latn-ME" sz="2900" b="1" dirty="0">
                  <a:solidFill>
                    <a:schemeClr val="accent1">
                      <a:lumMod val="50000"/>
                    </a:schemeClr>
                  </a:solidFill>
                  <a:latin typeface="Arial" panose="020B0604020202020204" pitchFamily="34" charset="0"/>
                  <a:cs typeface="Arial" panose="020B0604020202020204" pitchFamily="34" charset="0"/>
                </a:endParaRPr>
              </a:p>
              <a:p>
                <a:pPr algn="l"/>
                <a:r>
                  <a:rPr lang="sr-Latn-ME" sz="2900" b="1" dirty="0">
                    <a:solidFill>
                      <a:schemeClr val="accent1">
                        <a:lumMod val="50000"/>
                      </a:schemeClr>
                    </a:solidFill>
                    <a:latin typeface="Arial" panose="020B0604020202020204" pitchFamily="34" charset="0"/>
                    <a:cs typeface="Arial" panose="020B0604020202020204" pitchFamily="34" charset="0"/>
                  </a:rPr>
                  <a:t>GUP - Gubitak ukupnog prihoda,</a:t>
                </a:r>
              </a:p>
              <a:p>
                <a:pPr algn="l"/>
                <a:r>
                  <a:rPr lang="sr-Latn-ME" sz="2900" b="1" dirty="0">
                    <a:solidFill>
                      <a:schemeClr val="accent1">
                        <a:lumMod val="50000"/>
                      </a:schemeClr>
                    </a:solidFill>
                    <a:latin typeface="Arial" panose="020B0604020202020204" pitchFamily="34" charset="0"/>
                    <a:cs typeface="Arial" panose="020B0604020202020204" pitchFamily="34" charset="0"/>
                  </a:rPr>
                  <a:t>IRD   - Izgubljeni radni dani i</a:t>
                </a:r>
              </a:p>
              <a:p>
                <a:pPr algn="l"/>
                <a:r>
                  <a:rPr lang="sr-Latn-ME" sz="2900" b="1" dirty="0">
                    <a:solidFill>
                      <a:schemeClr val="accent1">
                        <a:lumMod val="50000"/>
                      </a:schemeClr>
                    </a:solidFill>
                    <a:latin typeface="Arial" panose="020B0604020202020204" pitchFamily="34" charset="0"/>
                    <a:cs typeface="Arial" panose="020B0604020202020204" pitchFamily="34" charset="0"/>
                  </a:rPr>
                  <a:t>UP1  - Prosječno dnevno ostvareni ukupni prihod po jednom zaposlenom radniku</a:t>
                </a:r>
                <a:r>
                  <a:rPr lang="sr-Latn-ME" sz="2900" b="1" dirty="0" smtClean="0">
                    <a:solidFill>
                      <a:schemeClr val="accent1">
                        <a:lumMod val="50000"/>
                      </a:schemeClr>
                    </a:solidFill>
                    <a:latin typeface="Arial" panose="020B0604020202020204" pitchFamily="34" charset="0"/>
                    <a:cs typeface="Arial" panose="020B0604020202020204" pitchFamily="34" charset="0"/>
                  </a:rPr>
                  <a:t>.</a:t>
                </a:r>
              </a:p>
              <a:p>
                <a:pPr algn="l"/>
                <a:endParaRPr lang="sr-Latn-ME" sz="2900" b="1" dirty="0">
                  <a:solidFill>
                    <a:schemeClr val="accent1">
                      <a:lumMod val="50000"/>
                    </a:schemeClr>
                  </a:solidFill>
                  <a:latin typeface="Arial" panose="020B0604020202020204" pitchFamily="34" charset="0"/>
                  <a:cs typeface="Arial" panose="020B0604020202020204" pitchFamily="34" charset="0"/>
                </a:endParaRPr>
              </a:p>
              <a:p>
                <a:pPr algn="l"/>
                <a:r>
                  <a:rPr lang="sr-Latn-ME" sz="29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Ostali gubici obuhvataju</a:t>
                </a:r>
                <a:r>
                  <a:rPr lang="sr-Latn-ME" sz="29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l"/>
                <a:endParaRPr lang="sr-Latn-ME" sz="2900" b="1" dirty="0">
                  <a:solidFill>
                    <a:schemeClr val="accent1">
                      <a:lumMod val="50000"/>
                    </a:schemeClr>
                  </a:solidFill>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r-Latn-ME" sz="2900" b="1" dirty="0">
                    <a:solidFill>
                      <a:schemeClr val="accent1">
                        <a:lumMod val="50000"/>
                      </a:schemeClr>
                    </a:solidFill>
                    <a:latin typeface="Arial" panose="020B0604020202020204" pitchFamily="34" charset="0"/>
                    <a:cs typeface="Arial" panose="020B0604020202020204" pitchFamily="34" charset="0"/>
                  </a:rPr>
                  <a:t>	gubitke u radnom vremenu koji su u vezi sa nastalim nezgodama na radu,</a:t>
                </a:r>
              </a:p>
              <a:p>
                <a:pPr marL="342900" indent="-342900" algn="l">
                  <a:buFont typeface="Wingdings" panose="05000000000000000000" pitchFamily="2" charset="2"/>
                  <a:buChar char="Ø"/>
                </a:pPr>
                <a:r>
                  <a:rPr lang="sr-Latn-ME" sz="2900" b="1" dirty="0" smtClean="0">
                    <a:solidFill>
                      <a:schemeClr val="accent1">
                        <a:lumMod val="50000"/>
                      </a:schemeClr>
                    </a:solidFill>
                    <a:latin typeface="Arial" panose="020B0604020202020204" pitchFamily="34" charset="0"/>
                    <a:cs typeface="Arial" panose="020B0604020202020204" pitchFamily="34" charset="0"/>
                  </a:rPr>
                  <a:t>   gubitke </a:t>
                </a:r>
                <a:r>
                  <a:rPr lang="sr-Latn-ME" sz="2900" b="1" dirty="0">
                    <a:solidFill>
                      <a:schemeClr val="accent1">
                        <a:lumMod val="50000"/>
                      </a:schemeClr>
                    </a:solidFill>
                    <a:latin typeface="Arial" panose="020B0604020202020204" pitchFamily="34" charset="0"/>
                    <a:cs typeface="Arial" panose="020B0604020202020204" pitchFamily="34" charset="0"/>
                  </a:rPr>
                  <a:t>u radnom vremenu koji su u vezi sa nepovoljnim uslovima rada,</a:t>
                </a:r>
              </a:p>
              <a:p>
                <a:pPr marL="342900" indent="-342900" algn="l">
                  <a:buFont typeface="Wingdings" panose="05000000000000000000" pitchFamily="2" charset="2"/>
                  <a:buChar char="Ø"/>
                </a:pPr>
                <a:r>
                  <a:rPr lang="sr-Latn-ME" sz="2900" b="1" dirty="0">
                    <a:solidFill>
                      <a:schemeClr val="accent1">
                        <a:lumMod val="50000"/>
                      </a:schemeClr>
                    </a:solidFill>
                    <a:latin typeface="Arial" panose="020B0604020202020204" pitchFamily="34" charset="0"/>
                    <a:cs typeface="Arial" panose="020B0604020202020204" pitchFamily="34" charset="0"/>
                  </a:rPr>
                  <a:t>	gubitke uslijed zastoja sredstava za rad i</a:t>
                </a:r>
              </a:p>
              <a:p>
                <a:pPr marL="342900" indent="-342900" algn="l">
                  <a:buFont typeface="Wingdings" panose="05000000000000000000" pitchFamily="2" charset="2"/>
                  <a:buChar char="Ø"/>
                </a:pPr>
                <a:r>
                  <a:rPr lang="sr-Latn-ME" sz="2900" b="1" dirty="0">
                    <a:solidFill>
                      <a:schemeClr val="accent1">
                        <a:lumMod val="50000"/>
                      </a:schemeClr>
                    </a:solidFill>
                    <a:latin typeface="Arial" panose="020B0604020202020204" pitchFamily="34" charset="0"/>
                    <a:cs typeface="Arial" panose="020B0604020202020204" pitchFamily="34" charset="0"/>
                  </a:rPr>
                  <a:t>	smanjenje proizvodnje uslijed opadanja radnog morala</a:t>
                </a:r>
              </a:p>
              <a:p>
                <a:pPr algn="l"/>
                <a:endParaRPr lang="sr-Latn-ME" dirty="0"/>
              </a:p>
              <a:p>
                <a:pPr algn="l"/>
                <a:endParaRPr lang="sr-Latn-ME"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2572279" y="787400"/>
                <a:ext cx="8759826" cy="5867400"/>
              </a:xfrm>
              <a:blipFill rotWithShape="0">
                <a:blip r:embed="rId2"/>
                <a:stretch>
                  <a:fillRect l="-835" t="-1246"/>
                </a:stretch>
              </a:blipFill>
            </p:spPr>
            <p:txBody>
              <a:bodyPr/>
              <a:lstStyle/>
              <a:p>
                <a:r>
                  <a:rPr lang="sr-Latn-ME">
                    <a:noFill/>
                  </a:rPr>
                  <a:t> </a:t>
                </a:r>
              </a:p>
            </p:txBody>
          </p:sp>
        </mc:Fallback>
      </mc:AlternateContent>
    </p:spTree>
    <p:extLst>
      <p:ext uri="{BB962C8B-B14F-4D97-AF65-F5344CB8AC3E}">
        <p14:creationId xmlns:p14="http://schemas.microsoft.com/office/powerpoint/2010/main" val="3926628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89211"/>
            <a:ext cx="8930747" cy="334536"/>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572278" y="423747"/>
            <a:ext cx="8930748" cy="6289287"/>
          </a:xfrm>
        </p:spPr>
        <p:txBody>
          <a:bodyPr>
            <a:noAutofit/>
          </a:bodyPr>
          <a:lstStyle/>
          <a:p>
            <a:pPr lvl="0" algn="l">
              <a:spcAft>
                <a:spcPts val="0"/>
              </a:spcAft>
              <a:buSzPts val="1200"/>
            </a:pPr>
            <a:r>
              <a:rPr lang="sr-Latn-ME" sz="14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7.	</a:t>
            </a:r>
            <a:r>
              <a:rPr lang="en-US" sz="14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PRIORITETI </a:t>
            </a:r>
            <a:r>
              <a:rPr lang="en-US" sz="14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 OTKLANJANJU RIZIKA </a:t>
            </a:r>
            <a:endParaRPr lang="sr-Latn-ME" sz="14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suštinskog</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je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značaja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da se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utvrde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prioriteti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među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mjerama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će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se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preduzeti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u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cilju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eliminisanja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ili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prevencije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rizika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Prilikom</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utvrđivanja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prioriteta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treba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uzeti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u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obzir</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težinu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rizika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moguće</a:t>
            </a:r>
            <a:r>
              <a:rPr lang="en-US" sz="14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posledice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nesrećnog</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slučaja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mogući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broj</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žrtava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potreban</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rok</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preduzimanje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mjera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Svakodnevno</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kontrolisati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da li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sredstva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rad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bezbijedna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rad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stanje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zaštitnih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uredjaja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naprava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Aktivnosti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usmjeriti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uspostavljanju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sprovođenu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svih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propisanih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tehničko</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tehnoloških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mjera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rad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propisanim</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procedurama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uputstvima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radi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sprečavanja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nastanka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havarijskih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događaja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koji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bi se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mogli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odraziti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bezbijednost</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zaposlenih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Da bi se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rizici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držali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pod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kontrolom</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potrebno</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je da: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Oprema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uređaji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instalacije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budu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izvedeni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u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skladu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propisima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Zakona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o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radu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Zakona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o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spašavanju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Sudovi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pod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pritiskom</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ventili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sigurnosti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instalacije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budu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redovnno</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održavani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kontrolisani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Prenosnici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snage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obrtni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pokretni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djelovi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budu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mehanički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zaštićeni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Toplotna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izolacija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vrelih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površina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elektroenergetske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instalacije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od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preopterećenja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kratkog</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spoja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od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direktnog</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indirektnog</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opasnog</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napona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dodira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Ispravne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propisno</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označene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radne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komande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Zaštićene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pristupačne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čiste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osvijetljene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radne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platforme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podovi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gazišta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radni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prostor</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Ispravna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srestva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sistemi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mobilnu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stabilnu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komunikaciju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Ispravna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sredstva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sistemi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svetlosnu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zvučnu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signalizaciju</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Postojanje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tehnoloških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operativnih</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uputstava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Natpisi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upozorenja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kritičnim</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mjestima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postrojenja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11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Periodična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kontrola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radne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okoline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mašina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uredjaja</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Wingdings" panose="05000000000000000000" pitchFamily="2" charset="2"/>
              <a:buChar char=""/>
            </a:pP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Postojanje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investicione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tehničke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atestne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dokumentacije</a:t>
            </a: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n-US" sz="14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endParaRPr lang="sr-Latn-ME"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661464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203201"/>
            <a:ext cx="8930747" cy="368300"/>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572279" y="838200"/>
            <a:ext cx="8930748" cy="5422900"/>
          </a:xfrm>
        </p:spPr>
        <p:txBody>
          <a:bodyPr>
            <a:normAutofit/>
          </a:bodyPr>
          <a:lstStyle/>
          <a:p>
            <a:pPr algn="just">
              <a:spcAft>
                <a:spcPts val="0"/>
              </a:spcAft>
            </a:pP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Prethodno</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navedene</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mjere</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zaštite</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uz</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striktno</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poštovanje</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važećih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normativnih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akata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tehničkih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propisa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instrukcija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eksploatacionih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uputstava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odgovorno</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izvršavanje</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naloga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izdatih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od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neposrednog</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rukovodioca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drugih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njemu</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nadredjenih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lica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kao</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i</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upotreba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propisanih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ličnih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zaštitnih</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sredstava</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znatno</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umanjuju</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rizik</a:t>
            </a:r>
            <a:r>
              <a:rPr lang="en-U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od </a:t>
            </a:r>
            <a:r>
              <a:rPr lang="en-US" sz="1600" b="1" dirty="0" err="1"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povreda</a:t>
            </a:r>
            <a:r>
              <a:rPr lang="en-US" sz="16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a:t>
            </a:r>
            <a:endParaRPr lang="sr-Latn-ME" sz="16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hr-HR"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a:p>
            <a:pPr algn="l">
              <a:spcAft>
                <a:spcPts val="0"/>
              </a:spcAft>
            </a:pPr>
            <a:r>
              <a:rPr lang="hr-HR" sz="1600" b="1"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8.	</a:t>
            </a:r>
            <a:r>
              <a:rPr lang="hr-HR"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ZAKLJUČAK</a:t>
            </a:r>
            <a:endParaRPr lang="sr-Latn-ME" sz="16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hr-HR"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endParaRPr lang="sr-Latn-ME" sz="16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228600" algn="just">
              <a:spcAft>
                <a:spcPts val="0"/>
              </a:spcAft>
            </a:pPr>
            <a:r>
              <a:rPr lang="sr-Latn-CS"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Ukoliko se na radnom mjestu rizici ne mogu eliminisati ili držati pod kontrolom na današnjem nivou saznanja i tehnološkog razvoja, smatra se da je takvo radno mjesto sa povećanim rizikom.</a:t>
            </a:r>
            <a:endParaRPr lang="sr-Latn-ME" sz="1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sr-Latn-ME" sz="1600" b="1"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U radu je opisan postupak procjenjivanja rizika na radnom mjestu u "TE Pljevlja" u skladu sa odabranom metodom, pa i sam rad može poslužiti kao neobavezujuća smjernica za procjenjivanje rizika. </a:t>
            </a:r>
            <a:r>
              <a:rPr lang="hr-HR" sz="1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Iz navedenog u radu jasno je da problem postojanja nekontrolisanog rizika može izazvati velike posledice </a:t>
            </a:r>
            <a:r>
              <a:rPr lang="hr-HR" sz="1600" b="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po </a:t>
            </a:r>
            <a:r>
              <a:rPr lang="hr-HR" sz="1600" b="1"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ljude i </a:t>
            </a:r>
            <a:r>
              <a:rPr lang="hr-HR" sz="1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imovinu i da je neophodno postaviti kvalitetan sistem upravljanja rizikom, ne samo iz razloga što je to zakonska obaveza, već i zbog efikasnijeg iskorišćenja ljudskih resursa i pogonskih mogućnosti. Isto tako jasno je da se rizik može svesti na mjeru koja je prihvatljiva za nesmetano odvijanje tehnoloških procesa u „TE Pljevlja“. </a:t>
            </a:r>
            <a:endParaRPr lang="sr-Latn-ME" sz="16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l"/>
            <a:endParaRPr lang="sr-Latn-ME" dirty="0"/>
          </a:p>
        </p:txBody>
      </p:sp>
    </p:spTree>
    <p:extLst>
      <p:ext uri="{BB962C8B-B14F-4D97-AF65-F5344CB8AC3E}">
        <p14:creationId xmlns:p14="http://schemas.microsoft.com/office/powerpoint/2010/main" val="3462630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190501"/>
            <a:ext cx="8930747" cy="406400"/>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572278" y="698500"/>
            <a:ext cx="8930748" cy="4939281"/>
          </a:xfrm>
          <a:effectLst>
            <a:glow rad="139700">
              <a:schemeClr val="accent1">
                <a:satMod val="175000"/>
                <a:alpha val="40000"/>
              </a:schemeClr>
            </a:glow>
          </a:effectLst>
        </p:spPr>
        <p:txBody>
          <a:bodyPr/>
          <a:lstStyle/>
          <a:p>
            <a:pPr algn="l"/>
            <a:endParaRPr lang="sr-Latn-ME" dirty="0" smtClean="0"/>
          </a:p>
          <a:p>
            <a:pPr algn="l"/>
            <a:endParaRPr lang="sr-Latn-ME" dirty="0"/>
          </a:p>
          <a:p>
            <a:pPr algn="l"/>
            <a:endParaRPr lang="sr-Latn-ME" dirty="0" smtClean="0"/>
          </a:p>
          <a:p>
            <a:pPr algn="l"/>
            <a:endParaRPr lang="sr-Latn-ME" dirty="0"/>
          </a:p>
          <a:p>
            <a:pPr algn="l"/>
            <a:endParaRPr lang="sr-Latn-ME" dirty="0" smtClean="0"/>
          </a:p>
          <a:p>
            <a:pPr algn="ctr"/>
            <a:r>
              <a:rPr lang="sr-Latn-ME" sz="4400" b="1" i="1" spc="200"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HVALA!</a:t>
            </a:r>
          </a:p>
        </p:txBody>
      </p:sp>
    </p:spTree>
    <p:extLst>
      <p:ext uri="{BB962C8B-B14F-4D97-AF65-F5344CB8AC3E}">
        <p14:creationId xmlns:p14="http://schemas.microsoft.com/office/powerpoint/2010/main" val="833488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3" y="254001"/>
            <a:ext cx="10018712" cy="393700"/>
          </a:xfrm>
        </p:spPr>
        <p:txBody>
          <a:bodyPr>
            <a:normAutofit/>
          </a:bodyPr>
          <a:lstStyle/>
          <a:p>
            <a:pPr lvl="0">
              <a:spcBef>
                <a:spcPct val="20000"/>
              </a:spcBef>
              <a:spcAft>
                <a:spcPts val="600"/>
              </a:spcAft>
            </a:pPr>
            <a:r>
              <a:rPr lang="sr-Latn-ME" sz="1600" b="1" i="1" dirty="0">
                <a:solidFill>
                  <a:srgbClr val="30ACEC">
                    <a:lumMod val="75000"/>
                  </a:srgbClr>
                </a:solidFill>
                <a:latin typeface="Arial" panose="020B0604020202020204" pitchFamily="34" charset="0"/>
                <a:ea typeface="+mn-ea"/>
                <a:cs typeface="Arial" panose="020B0604020202020204" pitchFamily="34" charset="0"/>
              </a:rPr>
              <a:t>PROCJENA RIZIKA OD NASTANKA ŠTETA U TE PLJEVLJA</a:t>
            </a:r>
            <a:endParaRPr lang="sr-Latn-ME" sz="1600" dirty="0">
              <a:ln>
                <a:noFill/>
              </a:ln>
              <a:solidFill>
                <a:prstClr val="black"/>
              </a:solidFill>
              <a:ea typeface="+mn-ea"/>
              <a:cs typeface="+mn-cs"/>
            </a:endParaRPr>
          </a:p>
        </p:txBody>
      </p:sp>
      <p:sp>
        <p:nvSpPr>
          <p:cNvPr id="9" name="Text Placeholder 8"/>
          <p:cNvSpPr>
            <a:spLocks noGrp="1"/>
          </p:cNvSpPr>
          <p:nvPr>
            <p:ph type="body" sz="quarter" idx="13"/>
          </p:nvPr>
        </p:nvSpPr>
        <p:spPr>
          <a:xfrm>
            <a:off x="1484312" y="914401"/>
            <a:ext cx="10018713" cy="401443"/>
          </a:xfrm>
        </p:spPr>
        <p:txBody>
          <a:bodyPr>
            <a:noAutofit/>
          </a:bodyPr>
          <a:lstStyle/>
          <a:p>
            <a:pPr marL="0" lvl="0" indent="0" algn="ctr">
              <a:buClr>
                <a:srgbClr val="30ACEC">
                  <a:lumMod val="75000"/>
                </a:srgbClr>
              </a:buClr>
            </a:pPr>
            <a:endParaRPr lang="sr-Latn-ME" sz="2400" b="1" dirty="0" smtClean="0">
              <a:ln>
                <a:noFill/>
              </a:ln>
              <a:solidFill>
                <a:schemeClr val="accent1">
                  <a:lumMod val="50000"/>
                </a:schemeClr>
              </a:solidFill>
            </a:endParaRPr>
          </a:p>
          <a:p>
            <a:pPr marL="0" lvl="0" indent="0" algn="ctr">
              <a:buClr>
                <a:srgbClr val="30ACEC">
                  <a:lumMod val="75000"/>
                </a:srgbClr>
              </a:buClr>
            </a:pPr>
            <a:endParaRPr lang="sr-Latn-ME" sz="2400" b="1" dirty="0">
              <a:ln>
                <a:noFill/>
              </a:ln>
              <a:solidFill>
                <a:schemeClr val="accent1">
                  <a:lumMod val="50000"/>
                </a:schemeClr>
              </a:solidFill>
            </a:endParaRPr>
          </a:p>
          <a:p>
            <a:pPr marL="0" lvl="0" indent="0" algn="ctr">
              <a:buClr>
                <a:srgbClr val="30ACEC">
                  <a:lumMod val="75000"/>
                </a:srgbClr>
              </a:buClr>
            </a:pPr>
            <a:endParaRPr lang="sr-Latn-ME" sz="2400" b="1" dirty="0" smtClean="0">
              <a:ln>
                <a:noFill/>
              </a:ln>
              <a:solidFill>
                <a:schemeClr val="accent1">
                  <a:lumMod val="50000"/>
                </a:schemeClr>
              </a:solidFill>
            </a:endParaRPr>
          </a:p>
          <a:p>
            <a:pPr marL="0" lvl="0" indent="0" algn="ctr">
              <a:buClr>
                <a:srgbClr val="30ACEC">
                  <a:lumMod val="75000"/>
                </a:srgbClr>
              </a:buClr>
            </a:pPr>
            <a:endParaRPr lang="sr-Latn-ME" sz="2400" b="1" dirty="0">
              <a:ln>
                <a:noFill/>
              </a:ln>
              <a:solidFill>
                <a:schemeClr val="accent1">
                  <a:lumMod val="50000"/>
                </a:schemeClr>
              </a:solidFill>
            </a:endParaRPr>
          </a:p>
          <a:p>
            <a:pPr marL="0" lvl="0" indent="0" algn="ctr">
              <a:buClr>
                <a:srgbClr val="30ACEC">
                  <a:lumMod val="75000"/>
                </a:srgbClr>
              </a:buClr>
            </a:pPr>
            <a:endParaRPr lang="sr-Latn-ME" sz="2400" b="1" dirty="0" smtClean="0">
              <a:ln>
                <a:noFill/>
              </a:ln>
              <a:solidFill>
                <a:schemeClr val="accent1">
                  <a:lumMod val="50000"/>
                </a:schemeClr>
              </a:solidFill>
            </a:endParaRPr>
          </a:p>
          <a:p>
            <a:pPr marL="0" lvl="0" indent="0" algn="ctr">
              <a:buClr>
                <a:srgbClr val="30ACEC">
                  <a:lumMod val="75000"/>
                </a:srgbClr>
              </a:buClr>
            </a:pPr>
            <a:r>
              <a:rPr lang="sr-Latn-ME" sz="2400" b="1" i="1" dirty="0" smtClean="0">
                <a:ln>
                  <a:noFill/>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SADRŽAJ:</a:t>
            </a:r>
            <a:endParaRPr lang="en-US" sz="2400" b="1" i="1" dirty="0">
              <a:ln>
                <a:noFill/>
              </a:ln>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 Placeholder 7"/>
          <p:cNvSpPr>
            <a:spLocks noGrp="1"/>
          </p:cNvSpPr>
          <p:nvPr>
            <p:ph type="body" idx="1"/>
          </p:nvPr>
        </p:nvSpPr>
        <p:spPr>
          <a:xfrm>
            <a:off x="2520176" y="1315844"/>
            <a:ext cx="8982848" cy="4850780"/>
          </a:xfrm>
        </p:spPr>
        <p:txBody>
          <a:bodyPr/>
          <a:lstStyle/>
          <a:p>
            <a:pPr algn="l"/>
            <a:r>
              <a:rPr lang="sr-Latn-ME" sz="2400" b="1" dirty="0" smtClean="0">
                <a:solidFill>
                  <a:schemeClr val="accent1">
                    <a:lumMod val="50000"/>
                  </a:schemeClr>
                </a:solidFill>
                <a:latin typeface="Arial" panose="020B0604020202020204" pitchFamily="34" charset="0"/>
                <a:cs typeface="Arial" panose="020B0604020202020204" pitchFamily="34" charset="0"/>
              </a:rPr>
              <a:t>1.	</a:t>
            </a:r>
            <a:r>
              <a:rPr lang="sr-Latn-ME" sz="24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UVOD</a:t>
            </a:r>
          </a:p>
          <a:p>
            <a:pPr algn="l"/>
            <a:r>
              <a:rPr lang="sr-Latn-ME" sz="2400" b="1" dirty="0" smtClean="0">
                <a:solidFill>
                  <a:schemeClr val="accent1">
                    <a:lumMod val="50000"/>
                  </a:schemeClr>
                </a:solidFill>
                <a:latin typeface="Arial" panose="020B0604020202020204" pitchFamily="34" charset="0"/>
                <a:cs typeface="Arial" panose="020B0604020202020204" pitchFamily="34" charset="0"/>
              </a:rPr>
              <a:t>2.	</a:t>
            </a:r>
            <a:r>
              <a:rPr lang="sr-Latn-ME" sz="24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FAZA PRIPREME</a:t>
            </a:r>
          </a:p>
          <a:p>
            <a:r>
              <a:rPr lang="sr-Latn-ME" sz="2400" b="1" dirty="0" smtClean="0">
                <a:solidFill>
                  <a:srgbClr val="30ACEC">
                    <a:lumMod val="50000"/>
                  </a:srgbClr>
                </a:solidFill>
                <a:latin typeface="Arial" panose="020B0604020202020204" pitchFamily="34" charset="0"/>
                <a:cs typeface="Arial" panose="020B0604020202020204" pitchFamily="34" charset="0"/>
              </a:rPr>
              <a:t>3.	</a:t>
            </a:r>
            <a:r>
              <a:rPr lang="sr-Latn-ME"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PRIKUPLJANJE </a:t>
            </a:r>
            <a:r>
              <a:rPr lang="sr-Latn-ME"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ANALIZA </a:t>
            </a:r>
            <a:r>
              <a:rPr lang="sr-Latn-ME"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PODATAKA</a:t>
            </a:r>
          </a:p>
          <a:p>
            <a:pPr lvl="0">
              <a:buClr>
                <a:srgbClr val="30ACEC">
                  <a:lumMod val="75000"/>
                </a:srgbClr>
              </a:buClr>
            </a:pPr>
            <a:r>
              <a:rPr lang="sr-Latn-ME" sz="2400" b="1" dirty="0" smtClean="0">
                <a:solidFill>
                  <a:srgbClr val="30ACEC">
                    <a:lumMod val="50000"/>
                  </a:srgbClr>
                </a:solidFill>
                <a:latin typeface="Arial" panose="020B0604020202020204" pitchFamily="34" charset="0"/>
                <a:cs typeface="Arial" panose="020B0604020202020204" pitchFamily="34" charset="0"/>
              </a:rPr>
              <a:t>4.	</a:t>
            </a:r>
            <a:r>
              <a:rPr lang="sr-Latn-ME"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ISPITIVANJE </a:t>
            </a:r>
            <a:r>
              <a:rPr lang="sr-Latn-ME"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OPREME ZA RAD </a:t>
            </a:r>
            <a:endParaRPr lang="sr-Latn-ME"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buClr>
                <a:srgbClr val="30ACEC">
                  <a:lumMod val="75000"/>
                </a:srgbClr>
              </a:buClr>
            </a:pPr>
            <a:r>
              <a:rPr lang="sr-Latn-ME" sz="2400" b="1" dirty="0" smtClean="0">
                <a:solidFill>
                  <a:srgbClr val="30ACEC">
                    <a:lumMod val="50000"/>
                  </a:srgbClr>
                </a:solidFill>
                <a:latin typeface="Arial" panose="020B0604020202020204" pitchFamily="34" charset="0"/>
                <a:ea typeface="Calibri" panose="020F0502020204030204" pitchFamily="34" charset="0"/>
                <a:cs typeface="Arial" panose="020B0604020202020204" pitchFamily="34" charset="0"/>
              </a:rPr>
              <a:t>5.	</a:t>
            </a:r>
            <a:r>
              <a:rPr lang="en-US"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PROCJENA </a:t>
            </a:r>
            <a:r>
              <a:rPr lang="en-US"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RIZIKA RADNOG MJESTA</a:t>
            </a:r>
            <a:endParaRPr lang="en-US" sz="2400"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lvl="0">
              <a:buClr>
                <a:srgbClr val="30ACEC">
                  <a:lumMod val="75000"/>
                </a:srgbClr>
              </a:buClr>
            </a:pPr>
            <a:r>
              <a:rPr lang="sr-Latn-ME" sz="2400" b="1" dirty="0" smtClean="0">
                <a:solidFill>
                  <a:srgbClr val="30ACEC">
                    <a:lumMod val="50000"/>
                  </a:srgbClr>
                </a:solidFill>
                <a:latin typeface="Arial" panose="020B0604020202020204" pitchFamily="34" charset="0"/>
                <a:ea typeface="Calibri" panose="020F0502020204030204" pitchFamily="34" charset="0"/>
                <a:cs typeface="Arial" panose="020B0604020202020204" pitchFamily="34" charset="0"/>
              </a:rPr>
              <a:t>6.	</a:t>
            </a:r>
            <a:r>
              <a:rPr lang="en-US"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EKONOMSKE </a:t>
            </a:r>
            <a:r>
              <a:rPr lang="en-US"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POSLEDICE POVREDA NA RADU I </a:t>
            </a:r>
            <a:r>
              <a:rPr lang="sr-Latn-ME"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a:p>
            <a:pPr lvl="0">
              <a:buClr>
                <a:srgbClr val="30ACEC">
                  <a:lumMod val="75000"/>
                </a:srgbClr>
              </a:buClr>
            </a:pPr>
            <a:r>
              <a:rPr lang="sr-Latn-ME"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2400" b="1" i="1" dirty="0" smtClean="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PROFESIONALNIH </a:t>
            </a:r>
            <a:r>
              <a:rPr lang="en-US"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BOLESTI</a:t>
            </a:r>
            <a:endParaRPr lang="sr-Latn-ME"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lvl="0">
              <a:spcAft>
                <a:spcPts val="0"/>
              </a:spcAft>
              <a:buClr>
                <a:srgbClr val="30ACEC">
                  <a:lumMod val="75000"/>
                </a:srgbClr>
              </a:buClr>
              <a:buSzPts val="1200"/>
            </a:pPr>
            <a:r>
              <a:rPr lang="sr-Latn-ME" sz="2400" b="1" dirty="0" smtClean="0">
                <a:solidFill>
                  <a:srgbClr val="30ACEC">
                    <a:lumMod val="50000"/>
                  </a:srgbClr>
                </a:solidFill>
                <a:latin typeface="Arial" panose="020B0604020202020204" pitchFamily="34" charset="0"/>
                <a:ea typeface="Calibri" panose="020F0502020204030204" pitchFamily="34" charset="0"/>
                <a:cs typeface="Arial" panose="020B0604020202020204" pitchFamily="34" charset="0"/>
              </a:rPr>
              <a:t>7.</a:t>
            </a:r>
            <a:r>
              <a:rPr lang="sr-Latn-ME" sz="2400" b="1" dirty="0">
                <a:solidFill>
                  <a:srgbClr val="30ACEC">
                    <a:lumMod val="50000"/>
                  </a:srgbClr>
                </a:solidFill>
                <a:latin typeface="Arial" panose="020B0604020202020204" pitchFamily="34" charset="0"/>
                <a:ea typeface="Calibri" panose="020F0502020204030204" pitchFamily="34" charset="0"/>
                <a:cs typeface="Arial" panose="020B0604020202020204" pitchFamily="34" charset="0"/>
              </a:rPr>
              <a:t>	</a:t>
            </a:r>
            <a:r>
              <a:rPr lang="en-US"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PRIORITETI U OTKLANJANJU RIZIKA </a:t>
            </a:r>
            <a:endParaRPr lang="sr-Latn-ME" sz="2400"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lvl="0">
              <a:spcAft>
                <a:spcPts val="0"/>
              </a:spcAft>
              <a:buClr>
                <a:srgbClr val="30ACEC">
                  <a:lumMod val="75000"/>
                </a:srgbClr>
              </a:buClr>
            </a:pPr>
            <a:r>
              <a:rPr lang="hr-HR" sz="2400" b="1" dirty="0" smtClean="0">
                <a:solidFill>
                  <a:srgbClr val="30ACEC">
                    <a:lumMod val="50000"/>
                  </a:srgbClr>
                </a:solidFill>
                <a:latin typeface="Arial" panose="020B0604020202020204" pitchFamily="34" charset="0"/>
                <a:ea typeface="Calibri" panose="020F0502020204030204" pitchFamily="34" charset="0"/>
                <a:cs typeface="Arial" panose="020B0604020202020204" pitchFamily="34" charset="0"/>
              </a:rPr>
              <a:t>8.</a:t>
            </a:r>
            <a:r>
              <a:rPr lang="hr-HR" sz="2400" b="1" dirty="0">
                <a:solidFill>
                  <a:srgbClr val="30ACEC">
                    <a:lumMod val="50000"/>
                  </a:srgbClr>
                </a:solidFill>
                <a:latin typeface="Arial" panose="020B0604020202020204" pitchFamily="34" charset="0"/>
                <a:ea typeface="Calibri" panose="020F0502020204030204" pitchFamily="34" charset="0"/>
                <a:cs typeface="Arial" panose="020B0604020202020204" pitchFamily="34" charset="0"/>
              </a:rPr>
              <a:t>	</a:t>
            </a:r>
            <a:r>
              <a:rPr lang="hr-HR"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ZAKLJUČAK</a:t>
            </a:r>
            <a:endParaRPr lang="sr-Latn-ME" sz="24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endParaRPr lang="sr-Latn-ME" sz="1400" b="1" dirty="0" smtClean="0">
              <a:solidFill>
                <a:srgbClr val="30ACEC">
                  <a:lumMod val="50000"/>
                </a:srgbClr>
              </a:solidFill>
              <a:latin typeface="Arial" panose="020B0604020202020204" pitchFamily="34" charset="0"/>
              <a:cs typeface="Arial" panose="020B0604020202020204" pitchFamily="34" charset="0"/>
            </a:endParaRPr>
          </a:p>
          <a:p>
            <a:pPr marL="342900" indent="-342900">
              <a:buAutoNum type="arabicPeriod" startAt="3"/>
            </a:pPr>
            <a:endParaRPr lang="sr-Latn-ME" sz="1400" b="1" dirty="0" smtClean="0">
              <a:solidFill>
                <a:srgbClr val="30ACEC">
                  <a:lumMod val="50000"/>
                </a:srgbClr>
              </a:solidFill>
              <a:latin typeface="Arial" panose="020B0604020202020204" pitchFamily="34" charset="0"/>
              <a:cs typeface="Arial" panose="020B0604020202020204" pitchFamily="34" charset="0"/>
            </a:endParaRPr>
          </a:p>
          <a:p>
            <a:pPr marL="342900" indent="-342900">
              <a:buAutoNum type="arabicPeriod" startAt="3"/>
            </a:pPr>
            <a:endParaRPr lang="sr-Latn-ME" sz="1400" b="1" dirty="0" smtClean="0">
              <a:solidFill>
                <a:srgbClr val="30ACEC">
                  <a:lumMod val="50000"/>
                </a:srgbClr>
              </a:solidFill>
              <a:latin typeface="Arial" panose="020B0604020202020204" pitchFamily="34" charset="0"/>
              <a:cs typeface="Arial" panose="020B0604020202020204" pitchFamily="34" charset="0"/>
            </a:endParaRPr>
          </a:p>
          <a:p>
            <a:pPr marL="342900" indent="-342900">
              <a:buAutoNum type="arabicPeriod"/>
            </a:pPr>
            <a:endParaRPr lang="sr-Latn-ME" b="1" dirty="0" smtClean="0">
              <a:solidFill>
                <a:schemeClr val="accent1">
                  <a:lumMod val="50000"/>
                </a:schemeClr>
              </a:solidFill>
            </a:endParaRPr>
          </a:p>
          <a:p>
            <a:pPr marL="342900" indent="-342900" algn="l">
              <a:buAutoNum type="arabicPeriod"/>
            </a:pPr>
            <a:endParaRPr lang="sr-Latn-ME" b="1" dirty="0" smtClean="0">
              <a:solidFill>
                <a:schemeClr val="accent1">
                  <a:lumMod val="50000"/>
                </a:schemeClr>
              </a:solidFill>
            </a:endParaRPr>
          </a:p>
          <a:p>
            <a:pPr marL="342900" indent="-342900" algn="l">
              <a:buAutoNum type="arabicPeriod"/>
            </a:pPr>
            <a:endParaRPr lang="sr-Latn-ME" b="1" dirty="0" smtClean="0">
              <a:solidFill>
                <a:schemeClr val="accent1">
                  <a:lumMod val="50000"/>
                </a:schemeClr>
              </a:solidFill>
            </a:endParaRPr>
          </a:p>
          <a:p>
            <a:pPr marL="342900" indent="-342900" algn="l">
              <a:buAutoNum type="arabicPeriod"/>
            </a:pPr>
            <a:endParaRPr lang="en-US" dirty="0"/>
          </a:p>
        </p:txBody>
      </p:sp>
    </p:spTree>
    <p:extLst>
      <p:ext uri="{BB962C8B-B14F-4D97-AF65-F5344CB8AC3E}">
        <p14:creationId xmlns:p14="http://schemas.microsoft.com/office/powerpoint/2010/main" val="40953211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048" y="952500"/>
            <a:ext cx="10018711" cy="5549900"/>
          </a:xfrm>
        </p:spPr>
        <p:txBody>
          <a:bodyPr>
            <a:normAutofit/>
          </a:bodyPr>
          <a:lstStyle/>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1. 	UVOD:</a:t>
            </a:r>
            <a:br>
              <a:rPr lang="sr-Latn-ME" sz="1600" b="1" dirty="0" smtClean="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smtClean="0">
                <a:solidFill>
                  <a:schemeClr val="accent1">
                    <a:lumMod val="50000"/>
                  </a:schemeClr>
                </a:solidFill>
                <a:latin typeface="Arial" panose="020B0604020202020204" pitchFamily="34" charset="0"/>
                <a:cs typeface="Arial" panose="020B0604020202020204" pitchFamily="34" charset="0"/>
              </a:rPr>
              <a:t>Procjenjivanje </a:t>
            </a:r>
            <a:r>
              <a:rPr lang="sr-Latn-ME" sz="1600" b="1" dirty="0">
                <a:solidFill>
                  <a:schemeClr val="accent1">
                    <a:lumMod val="50000"/>
                  </a:schemeClr>
                </a:solidFill>
                <a:latin typeface="Arial" panose="020B0604020202020204" pitchFamily="34" charset="0"/>
                <a:cs typeface="Arial" panose="020B0604020202020204" pitchFamily="34" charset="0"/>
              </a:rPr>
              <a:t>rizika je osnova za </a:t>
            </a:r>
            <a:r>
              <a:rPr lang="sr-Latn-ME" sz="1600" b="1" dirty="0" smtClean="0">
                <a:solidFill>
                  <a:schemeClr val="accent1">
                    <a:lumMod val="50000"/>
                  </a:schemeClr>
                </a:solidFill>
                <a:latin typeface="Arial" panose="020B0604020202020204" pitchFamily="34" charset="0"/>
                <a:cs typeface="Arial" panose="020B0604020202020204" pitchFamily="34" charset="0"/>
              </a:rPr>
              <a:t>upravljanje </a:t>
            </a:r>
            <a:r>
              <a:rPr lang="sr-Latn-ME" sz="1600" b="1" dirty="0">
                <a:solidFill>
                  <a:schemeClr val="accent1">
                    <a:lumMod val="50000"/>
                  </a:schemeClr>
                </a:solidFill>
                <a:latin typeface="Arial" panose="020B0604020202020204" pitchFamily="34" charset="0"/>
                <a:cs typeface="Arial" panose="020B0604020202020204" pitchFamily="34" charset="0"/>
              </a:rPr>
              <a:t>bezbjednošću i zdravljem na radu i to je puno više od procedure, to je filozofija upravljanja bezbjednošću na radu i zaštitom zdravlja zaposlenih.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Procjenjivanje rizika je i zakonska obaveza u skladu sa Zakonom o zaštiti i zdravlju na radu ("Sl. list CG", br. 34/14) i pravilnika, koji iz njega proizilaze.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Prema okvirnoj Direktivi EU procjenjivanje rizika podrazumijeva aktivnosti koje se sprovode radi: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smtClean="0">
                <a:solidFill>
                  <a:schemeClr val="accent1">
                    <a:lumMod val="50000"/>
                  </a:schemeClr>
                </a:solidFill>
                <a:latin typeface="Arial" panose="020B0604020202020204" pitchFamily="34" charset="0"/>
                <a:cs typeface="Arial" panose="020B0604020202020204" pitchFamily="34" charset="0"/>
              </a:rPr>
              <a:t>	-  Utvrđivanje </a:t>
            </a:r>
            <a:r>
              <a:rPr lang="sr-Latn-ME" sz="1600" b="1" dirty="0">
                <a:solidFill>
                  <a:schemeClr val="accent1">
                    <a:lumMod val="50000"/>
                  </a:schemeClr>
                </a:solidFill>
                <a:latin typeface="Arial" panose="020B0604020202020204" pitchFamily="34" charset="0"/>
                <a:cs typeface="Arial" panose="020B0604020202020204" pitchFamily="34" charset="0"/>
              </a:rPr>
              <a:t>opasnosti koje se pojavljuju na random mjestu ili su u vezi s radom,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smtClean="0">
                <a:solidFill>
                  <a:schemeClr val="accent1">
                    <a:lumMod val="50000"/>
                  </a:schemeClr>
                </a:solidFill>
                <a:latin typeface="Arial" panose="020B0604020202020204" pitchFamily="34" charset="0"/>
                <a:cs typeface="Arial" panose="020B0604020202020204" pitchFamily="34" charset="0"/>
              </a:rPr>
              <a:t>	-  </a:t>
            </a:r>
            <a:r>
              <a:rPr lang="sr-Latn-ME" sz="1600" b="1" dirty="0">
                <a:solidFill>
                  <a:schemeClr val="accent1">
                    <a:lumMod val="50000"/>
                  </a:schemeClr>
                </a:solidFill>
                <a:latin typeface="Arial" panose="020B0604020202020204" pitchFamily="34" charset="0"/>
                <a:cs typeface="Arial" panose="020B0604020202020204" pitchFamily="34" charset="0"/>
              </a:rPr>
              <a:t>Procjenjivanje rizika od nastanka štete koja može uticati na </a:t>
            </a:r>
            <a:r>
              <a:rPr lang="sr-Latn-ME" sz="1600" b="1" dirty="0" smtClean="0">
                <a:solidFill>
                  <a:schemeClr val="accent1">
                    <a:lumMod val="50000"/>
                  </a:schemeClr>
                </a:solidFill>
                <a:latin typeface="Arial" panose="020B0604020202020204" pitchFamily="34" charset="0"/>
                <a:cs typeface="Arial" panose="020B0604020202020204" pitchFamily="34" charset="0"/>
              </a:rPr>
              <a:t>ljude i </a:t>
            </a:r>
            <a:r>
              <a:rPr lang="sr-Latn-ME" sz="1600" b="1" dirty="0">
                <a:solidFill>
                  <a:schemeClr val="accent1">
                    <a:lumMod val="50000"/>
                  </a:schemeClr>
                </a:solidFill>
                <a:latin typeface="Arial" panose="020B0604020202020204" pitchFamily="34" charset="0"/>
                <a:cs typeface="Arial" panose="020B0604020202020204" pitchFamily="34" charset="0"/>
              </a:rPr>
              <a:t>imovinu i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smtClean="0">
                <a:solidFill>
                  <a:schemeClr val="accent1">
                    <a:lumMod val="50000"/>
                  </a:schemeClr>
                </a:solidFill>
                <a:latin typeface="Arial" panose="020B0604020202020204" pitchFamily="34" charset="0"/>
                <a:cs typeface="Arial" panose="020B0604020202020204" pitchFamily="34" charset="0"/>
              </a:rPr>
              <a:t>	-  </a:t>
            </a:r>
            <a:r>
              <a:rPr lang="sr-Latn-ME" sz="1600" b="1" dirty="0">
                <a:solidFill>
                  <a:schemeClr val="accent1">
                    <a:lumMod val="50000"/>
                  </a:schemeClr>
                </a:solidFill>
                <a:latin typeface="Arial" panose="020B0604020202020204" pitchFamily="34" charset="0"/>
                <a:cs typeface="Arial" panose="020B0604020202020204" pitchFamily="34" charset="0"/>
              </a:rPr>
              <a:t>Određivanje mjera za sprečavanje takvih šteta.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U radu je opisan postupak procjenjivanja rizika na radnom mjestu u TE Pljevlja u skladu sa odabranom metodom, pa i sam rad može poslužiti kao neobavezujuća smjernica za procjenjivanje rizika.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Obuhvaćeni su svi aspekti u vezi sa radom koji mogu uticati na bezbjednost i zdravlje zaposlenih.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Prikazan je Plan mjera za otklanjanje,smanjivanje ili sprečavanje rizika.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Poštovanjem načela za procjenjivanje rizika na radnom mjestu sa akcentom na primjeni mjera propisanih u Planu mjera za otklanjanje,smanjivanje ili sprečavanje rizika zaokružiće se sistem upravljanja rizikom na radnom mjestu u TE Pljevlja. </a:t>
            </a:r>
            <a:br>
              <a:rPr lang="sr-Latn-ME" sz="1600" b="1" dirty="0">
                <a:solidFill>
                  <a:schemeClr val="accent1">
                    <a:lumMod val="50000"/>
                  </a:schemeClr>
                </a:solidFill>
                <a:latin typeface="Arial" panose="020B0604020202020204" pitchFamily="34" charset="0"/>
                <a:cs typeface="Arial" panose="020B0604020202020204" pitchFamily="34" charset="0"/>
              </a:rPr>
            </a:br>
            <a:r>
              <a:rPr lang="sr-Latn-ME" sz="1600" b="1" dirty="0">
                <a:solidFill>
                  <a:schemeClr val="accent1">
                    <a:lumMod val="50000"/>
                  </a:schemeClr>
                </a:solidFill>
                <a:latin typeface="Arial" panose="020B0604020202020204" pitchFamily="34" charset="0"/>
                <a:cs typeface="Arial" panose="020B0604020202020204" pitchFamily="34" charset="0"/>
              </a:rPr>
              <a:t>Procjenjivanje rizika kao stručna disciplina koristi poseban jezik kombinovan sa zakonskom terminologijom. </a:t>
            </a:r>
          </a:p>
        </p:txBody>
      </p:sp>
      <p:sp>
        <p:nvSpPr>
          <p:cNvPr id="4" name="Text Placeholder 3"/>
          <p:cNvSpPr>
            <a:spLocks noGrp="1"/>
          </p:cNvSpPr>
          <p:nvPr>
            <p:ph type="body" idx="1"/>
          </p:nvPr>
        </p:nvSpPr>
        <p:spPr>
          <a:xfrm>
            <a:off x="1674812" y="601662"/>
            <a:ext cx="10018712" cy="350838"/>
          </a:xfrm>
        </p:spPr>
        <p:txBody>
          <a:bodyPr>
            <a:normAutofit/>
          </a:bodyPr>
          <a:lstStyle/>
          <a:p>
            <a:pPr algn="ctr"/>
            <a:r>
              <a:rPr lang="sr-Latn-ME" sz="1600" b="1" i="1" dirty="0">
                <a:ln w="3175" cmpd="sng">
                  <a:noFill/>
                </a:ln>
                <a:solidFill>
                  <a:srgbClr val="30ACEC">
                    <a:lumMod val="75000"/>
                  </a:srgbClr>
                </a:solidFill>
                <a:latin typeface="Arial" panose="020B0604020202020204" pitchFamily="34" charset="0"/>
                <a:ea typeface="+mj-ea"/>
                <a:cs typeface="Arial" panose="020B0604020202020204" pitchFamily="34" charset="0"/>
              </a:rPr>
              <a:t>PROCJENA RIZIKA OD NASTANKA ŠTETA U TE PLJEVLJA</a:t>
            </a:r>
            <a:endParaRPr lang="sr-Latn-ME" sz="1600" dirty="0"/>
          </a:p>
        </p:txBody>
      </p:sp>
    </p:spTree>
    <p:extLst>
      <p:ext uri="{BB962C8B-B14F-4D97-AF65-F5344CB8AC3E}">
        <p14:creationId xmlns:p14="http://schemas.microsoft.com/office/powerpoint/2010/main" val="597707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579" y="495299"/>
            <a:ext cx="8718021" cy="368301"/>
          </a:xfrm>
        </p:spPr>
        <p:txBody>
          <a:bodyPr>
            <a:normAutofit/>
          </a:bodyPr>
          <a:lstStyle/>
          <a:p>
            <a:pPr algn="ctr"/>
            <a:r>
              <a:rPr lang="sr-Latn-ME" sz="1600" b="1" i="1" dirty="0">
                <a:solidFill>
                  <a:srgbClr val="00B0F0"/>
                </a:solidFill>
                <a:latin typeface="Arial" panose="020B0604020202020204" pitchFamily="34" charset="0"/>
                <a:cs typeface="Arial" panose="020B0604020202020204" pitchFamily="34" charset="0"/>
              </a:rPr>
              <a:t>PROCJENA RIZIKA OD NASTANKA ŠTETA U TE PLJEVLJA</a:t>
            </a:r>
            <a:endParaRPr lang="sr-Latn-ME" sz="1600" dirty="0">
              <a:solidFill>
                <a:srgbClr val="00B0F0"/>
              </a:solidFill>
            </a:endParaRPr>
          </a:p>
        </p:txBody>
      </p:sp>
      <p:sp>
        <p:nvSpPr>
          <p:cNvPr id="3" name="Text Placeholder 2"/>
          <p:cNvSpPr>
            <a:spLocks noGrp="1"/>
          </p:cNvSpPr>
          <p:nvPr>
            <p:ph type="body" idx="1"/>
          </p:nvPr>
        </p:nvSpPr>
        <p:spPr>
          <a:xfrm>
            <a:off x="2438928" y="863599"/>
            <a:ext cx="8451322" cy="5849435"/>
          </a:xfrm>
        </p:spPr>
        <p:txBody>
          <a:bodyPr>
            <a:normAutofit fontScale="25000" lnSpcReduction="20000"/>
          </a:bodyPr>
          <a:lstStyle/>
          <a:p>
            <a:pPr algn="l"/>
            <a:endParaRPr lang="sr-Latn-ME" sz="4300" b="1" dirty="0">
              <a:solidFill>
                <a:schemeClr val="accent1">
                  <a:lumMod val="75000"/>
                </a:schemeClr>
              </a:solidFill>
              <a:latin typeface="Arial" panose="020B0604020202020204" pitchFamily="34" charset="0"/>
            </a:endParaRPr>
          </a:p>
          <a:p>
            <a:pPr marL="1143000" indent="-1143000" algn="l">
              <a:buAutoNum type="arabicPeriod" startAt="2"/>
            </a:pPr>
            <a:r>
              <a:rPr lang="sr-Latn-ME" sz="64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FAZA PRIPREME: </a:t>
            </a:r>
            <a:r>
              <a:rPr lang="sr-Latn-ME" sz="6400" dirty="0">
                <a:solidFill>
                  <a:schemeClr val="accent1">
                    <a:lumMod val="50000"/>
                  </a:schemeClr>
                </a:solidFill>
                <a:latin typeface="Arial" panose="020B0604020202020204" pitchFamily="34" charset="0"/>
                <a:cs typeface="Arial" panose="020B0604020202020204" pitchFamily="34" charset="0"/>
              </a:rPr>
              <a:t>	</a:t>
            </a:r>
            <a:endParaRPr lang="sr-Latn-ME" sz="6400" dirty="0" smtClean="0">
              <a:solidFill>
                <a:schemeClr val="accent1">
                  <a:lumMod val="50000"/>
                </a:schemeClr>
              </a:solidFill>
              <a:latin typeface="Arial" panose="020B0604020202020204" pitchFamily="34" charset="0"/>
              <a:cs typeface="Arial" panose="020B0604020202020204" pitchFamily="34" charset="0"/>
            </a:endParaRPr>
          </a:p>
          <a:p>
            <a:pPr algn="l"/>
            <a:endParaRPr lang="sr-Latn-ME" sz="6400" dirty="0">
              <a:solidFill>
                <a:schemeClr val="accent1">
                  <a:lumMod val="50000"/>
                </a:schemeClr>
              </a:solidFill>
              <a:latin typeface="Arial" panose="020B0604020202020204" pitchFamily="34" charset="0"/>
              <a:cs typeface="Arial" panose="020B0604020202020204" pitchFamily="34" charset="0"/>
            </a:endParaRPr>
          </a:p>
          <a:p>
            <a:pPr marL="685800" indent="-685800" algn="just">
              <a:buFont typeface="Wingdings" panose="05000000000000000000" pitchFamily="2" charset="2"/>
              <a:buChar char="Ø"/>
            </a:pPr>
            <a:r>
              <a:rPr lang="pl-PL" sz="6400" b="1" dirty="0" smtClean="0">
                <a:solidFill>
                  <a:schemeClr val="accent1">
                    <a:lumMod val="50000"/>
                  </a:schemeClr>
                </a:solidFill>
                <a:latin typeface="Arial" panose="020B0604020202020204" pitchFamily="34" charset="0"/>
                <a:cs typeface="Arial" panose="020B0604020202020204" pitchFamily="34" charset="0"/>
              </a:rPr>
              <a:t>Odluka </a:t>
            </a:r>
            <a:r>
              <a:rPr lang="pl-PL" sz="6400" b="1" dirty="0">
                <a:solidFill>
                  <a:schemeClr val="accent1">
                    <a:lumMod val="50000"/>
                  </a:schemeClr>
                </a:solidFill>
                <a:latin typeface="Arial" panose="020B0604020202020204" pitchFamily="34" charset="0"/>
                <a:cs typeface="Arial" panose="020B0604020202020204" pitchFamily="34" charset="0"/>
              </a:rPr>
              <a:t>o pokretanju postupka izrade Akta o procjeni </a:t>
            </a:r>
            <a:r>
              <a:rPr lang="pl-PL" sz="6400" b="1" dirty="0" smtClean="0">
                <a:solidFill>
                  <a:schemeClr val="accent1">
                    <a:lumMod val="50000"/>
                  </a:schemeClr>
                </a:solidFill>
                <a:latin typeface="Arial" panose="020B0604020202020204" pitchFamily="34" charset="0"/>
                <a:cs typeface="Arial" panose="020B0604020202020204" pitchFamily="34" charset="0"/>
              </a:rPr>
              <a:t>rizika.</a:t>
            </a:r>
          </a:p>
          <a:p>
            <a:pPr algn="just"/>
            <a:r>
              <a:rPr lang="pl-PL" sz="6400" b="1" dirty="0">
                <a:solidFill>
                  <a:schemeClr val="accent1">
                    <a:lumMod val="50000"/>
                  </a:schemeClr>
                </a:solidFill>
                <a:latin typeface="Arial" panose="020B0604020202020204" pitchFamily="34" charset="0"/>
                <a:cs typeface="Arial" panose="020B0604020202020204" pitchFamily="34" charset="0"/>
              </a:rPr>
              <a:t>	</a:t>
            </a:r>
            <a:r>
              <a:rPr lang="pl-PL" sz="6400" b="1" dirty="0" smtClean="0">
                <a:solidFill>
                  <a:schemeClr val="accent1">
                    <a:lumMod val="50000"/>
                  </a:schemeClr>
                </a:solidFill>
                <a:latin typeface="Arial" panose="020B0604020202020204" pitchFamily="34" charset="0"/>
                <a:cs typeface="Arial" panose="020B0604020202020204" pitchFamily="34" charset="0"/>
              </a:rPr>
              <a:t>Jedan od osnovnih zahtjeva je visok stepen opredijeljenosti menadžmenta Kompanije za 	saradnju u procjeni nivoa rizika.</a:t>
            </a:r>
            <a:r>
              <a:rPr lang="sr-Latn-CS" sz="6400" dirty="0">
                <a:solidFill>
                  <a:schemeClr val="accent1">
                    <a:lumMod val="50000"/>
                  </a:schemeClr>
                </a:solidFill>
                <a:latin typeface="Arial" panose="020B0604020202020204" pitchFamily="34" charset="0"/>
                <a:cs typeface="Arial" panose="020B0604020202020204" pitchFamily="34" charset="0"/>
              </a:rPr>
              <a:t> </a:t>
            </a:r>
            <a:r>
              <a:rPr lang="sr-Latn-CS" sz="6400" b="1" dirty="0" smtClean="0">
                <a:solidFill>
                  <a:schemeClr val="accent1">
                    <a:lumMod val="50000"/>
                  </a:schemeClr>
                </a:solidFill>
                <a:latin typeface="Arial" panose="020B0604020202020204" pitchFamily="34" charset="0"/>
                <a:cs typeface="Arial" panose="020B0604020202020204" pitchFamily="34" charset="0"/>
              </a:rPr>
              <a:t>Menadžment Kompanije mora imati aktivnu </a:t>
            </a:r>
            <a:r>
              <a:rPr lang="sr-Latn-CS" sz="6400" b="1" dirty="0">
                <a:solidFill>
                  <a:schemeClr val="accent1">
                    <a:lumMod val="50000"/>
                  </a:schemeClr>
                </a:solidFill>
                <a:latin typeface="Arial" panose="020B0604020202020204" pitchFamily="34" charset="0"/>
                <a:cs typeface="Arial" panose="020B0604020202020204" pitchFamily="34" charset="0"/>
              </a:rPr>
              <a:t>ulogu u </a:t>
            </a:r>
            <a:r>
              <a:rPr lang="sr-Latn-CS" sz="6400" b="1" dirty="0" smtClean="0">
                <a:solidFill>
                  <a:schemeClr val="accent1">
                    <a:lumMod val="50000"/>
                  </a:schemeClr>
                </a:solidFill>
                <a:latin typeface="Arial" panose="020B0604020202020204" pitchFamily="34" charset="0"/>
                <a:cs typeface="Arial" panose="020B0604020202020204" pitchFamily="34" charset="0"/>
              </a:rPr>
              <a:t>	pripremi </a:t>
            </a:r>
            <a:r>
              <a:rPr lang="sr-Latn-CS" sz="6400" b="1" dirty="0">
                <a:solidFill>
                  <a:schemeClr val="accent1">
                    <a:lumMod val="50000"/>
                  </a:schemeClr>
                </a:solidFill>
                <a:latin typeface="Arial" panose="020B0604020202020204" pitchFamily="34" charset="0"/>
                <a:cs typeface="Arial" panose="020B0604020202020204" pitchFamily="34" charset="0"/>
              </a:rPr>
              <a:t>p</a:t>
            </a:r>
            <a:r>
              <a:rPr lang="sr-Latn-CS" sz="6400" b="1" dirty="0" smtClean="0">
                <a:solidFill>
                  <a:schemeClr val="accent1">
                    <a:lumMod val="50000"/>
                  </a:schemeClr>
                </a:solidFill>
                <a:latin typeface="Arial" panose="020B0604020202020204" pitchFamily="34" charset="0"/>
                <a:cs typeface="Arial" panose="020B0604020202020204" pitchFamily="34" charset="0"/>
              </a:rPr>
              <a:t>lana 	za </a:t>
            </a:r>
            <a:r>
              <a:rPr lang="sr-Latn-CS" sz="6400" b="1" dirty="0">
                <a:solidFill>
                  <a:schemeClr val="accent1">
                    <a:lumMod val="50000"/>
                  </a:schemeClr>
                </a:solidFill>
                <a:latin typeface="Arial" panose="020B0604020202020204" pitchFamily="34" charset="0"/>
                <a:cs typeface="Arial" panose="020B0604020202020204" pitchFamily="34" charset="0"/>
              </a:rPr>
              <a:t>procjenu rizika, jasno pokazati svoje </a:t>
            </a:r>
            <a:r>
              <a:rPr lang="sr-Latn-CS" sz="6400" b="1" dirty="0" smtClean="0">
                <a:solidFill>
                  <a:schemeClr val="accent1">
                    <a:lumMod val="50000"/>
                  </a:schemeClr>
                </a:solidFill>
                <a:latin typeface="Arial" panose="020B0604020202020204" pitchFamily="34" charset="0"/>
                <a:cs typeface="Arial" panose="020B0604020202020204" pitchFamily="34" charset="0"/>
              </a:rPr>
              <a:t>interesovanje za </a:t>
            </a:r>
            <a:r>
              <a:rPr lang="sr-Latn-CS" sz="6400" b="1" dirty="0">
                <a:solidFill>
                  <a:schemeClr val="accent1">
                    <a:lumMod val="50000"/>
                  </a:schemeClr>
                </a:solidFill>
                <a:latin typeface="Arial" panose="020B0604020202020204" pitchFamily="34" charset="0"/>
                <a:cs typeface="Arial" panose="020B0604020202020204" pitchFamily="34" charset="0"/>
              </a:rPr>
              <a:t>uspješno </a:t>
            </a:r>
            <a:r>
              <a:rPr lang="sr-Latn-CS" sz="6400" b="1" dirty="0" smtClean="0">
                <a:solidFill>
                  <a:schemeClr val="accent1">
                    <a:lumMod val="50000"/>
                  </a:schemeClr>
                </a:solidFill>
                <a:latin typeface="Arial" panose="020B0604020202020204" pitchFamily="34" charset="0"/>
                <a:cs typeface="Arial" panose="020B0604020202020204" pitchFamily="34" charset="0"/>
              </a:rPr>
              <a:t>	obavljanje </a:t>
            </a:r>
            <a:r>
              <a:rPr lang="sr-Latn-CS" sz="6400" b="1" dirty="0">
                <a:solidFill>
                  <a:schemeClr val="accent1">
                    <a:lumMod val="50000"/>
                  </a:schemeClr>
                </a:solidFill>
                <a:latin typeface="Arial" panose="020B0604020202020204" pitchFamily="34" charset="0"/>
                <a:cs typeface="Arial" panose="020B0604020202020204" pitchFamily="34" charset="0"/>
              </a:rPr>
              <a:t>posla, </a:t>
            </a:r>
            <a:r>
              <a:rPr lang="sr-Latn-CS" sz="6400" b="1" dirty="0" smtClean="0">
                <a:solidFill>
                  <a:schemeClr val="accent1">
                    <a:lumMod val="50000"/>
                  </a:schemeClr>
                </a:solidFill>
                <a:latin typeface="Arial" panose="020B0604020202020204" pitchFamily="34" charset="0"/>
                <a:cs typeface="Arial" panose="020B0604020202020204" pitchFamily="34" charset="0"/>
              </a:rPr>
              <a:t>stalno pratiti </a:t>
            </a:r>
            <a:r>
              <a:rPr lang="sr-Latn-CS" sz="6400" b="1" dirty="0">
                <a:solidFill>
                  <a:schemeClr val="accent1">
                    <a:lumMod val="50000"/>
                  </a:schemeClr>
                </a:solidFill>
                <a:latin typeface="Arial" panose="020B0604020202020204" pitchFamily="34" charset="0"/>
                <a:cs typeface="Arial" panose="020B0604020202020204" pitchFamily="34" charset="0"/>
              </a:rPr>
              <a:t>i vrednovati cijeli </a:t>
            </a:r>
            <a:r>
              <a:rPr lang="sr-Latn-CS" sz="6400" b="1" dirty="0" smtClean="0">
                <a:solidFill>
                  <a:schemeClr val="accent1">
                    <a:lumMod val="50000"/>
                  </a:schemeClr>
                </a:solidFill>
                <a:latin typeface="Arial" panose="020B0604020202020204" pitchFamily="34" charset="0"/>
                <a:cs typeface="Arial" panose="020B0604020202020204" pitchFamily="34" charset="0"/>
              </a:rPr>
              <a:t>postupak. </a:t>
            </a:r>
            <a:endParaRPr lang="pl-PL" sz="6400" b="1" dirty="0" smtClean="0">
              <a:solidFill>
                <a:schemeClr val="accent1">
                  <a:lumMod val="50000"/>
                </a:schemeClr>
              </a:solidFill>
              <a:latin typeface="Arial" panose="020B0604020202020204" pitchFamily="34" charset="0"/>
              <a:cs typeface="Arial" panose="020B0604020202020204" pitchFamily="34" charset="0"/>
            </a:endParaRPr>
          </a:p>
          <a:p>
            <a:pPr marL="685800" indent="-685800" algn="l">
              <a:buFont typeface="Wingdings" panose="05000000000000000000" pitchFamily="2" charset="2"/>
              <a:buChar char="Ø"/>
            </a:pPr>
            <a:r>
              <a:rPr lang="sr-Latn-ME" sz="6400" b="1" dirty="0" smtClean="0">
                <a:solidFill>
                  <a:schemeClr val="accent1">
                    <a:lumMod val="50000"/>
                  </a:schemeClr>
                </a:solidFill>
                <a:latin typeface="Arial" panose="020B0604020202020204" pitchFamily="34" charset="0"/>
                <a:cs typeface="Arial" panose="020B0604020202020204" pitchFamily="34" charset="0"/>
              </a:rPr>
              <a:t>Plan </a:t>
            </a:r>
            <a:r>
              <a:rPr lang="sr-Latn-ME" sz="6400" b="1" dirty="0">
                <a:solidFill>
                  <a:schemeClr val="accent1">
                    <a:lumMod val="50000"/>
                  </a:schemeClr>
                </a:solidFill>
                <a:latin typeface="Arial" panose="020B0604020202020204" pitchFamily="34" charset="0"/>
                <a:cs typeface="Arial" panose="020B0604020202020204" pitchFamily="34" charset="0"/>
              </a:rPr>
              <a:t>sprovođenja postupka procjene </a:t>
            </a:r>
            <a:r>
              <a:rPr lang="sr-Latn-ME" sz="6400" b="1" dirty="0" smtClean="0">
                <a:solidFill>
                  <a:schemeClr val="accent1">
                    <a:lumMod val="50000"/>
                  </a:schemeClr>
                </a:solidFill>
                <a:latin typeface="Arial" panose="020B0604020202020204" pitchFamily="34" charset="0"/>
                <a:cs typeface="Arial" panose="020B0604020202020204" pitchFamily="34" charset="0"/>
              </a:rPr>
              <a:t>rizika:</a:t>
            </a:r>
            <a:endParaRPr lang="sr-Latn-ME" sz="6400" b="1" dirty="0">
              <a:solidFill>
                <a:schemeClr val="accent1">
                  <a:lumMod val="50000"/>
                </a:schemeClr>
              </a:solidFill>
              <a:latin typeface="Arial" panose="020B0604020202020204" pitchFamily="34" charset="0"/>
              <a:cs typeface="Arial" panose="020B0604020202020204" pitchFamily="34" charset="0"/>
            </a:endParaRPr>
          </a:p>
          <a:p>
            <a:pPr algn="l"/>
            <a:r>
              <a:rPr lang="sr-Latn-ME" sz="6400" b="1" dirty="0">
                <a:solidFill>
                  <a:schemeClr val="accent1">
                    <a:lumMod val="50000"/>
                  </a:schemeClr>
                </a:solidFill>
                <a:latin typeface="Arial" panose="020B0604020202020204" pitchFamily="34" charset="0"/>
                <a:cs typeface="Arial" panose="020B0604020202020204" pitchFamily="34" charset="0"/>
              </a:rPr>
              <a:t>	 </a:t>
            </a:r>
            <a:r>
              <a:rPr lang="sr-Latn-ME" sz="6400" b="1" dirty="0" smtClean="0">
                <a:solidFill>
                  <a:schemeClr val="accent1">
                    <a:lumMod val="50000"/>
                  </a:schemeClr>
                </a:solidFill>
                <a:latin typeface="Arial" panose="020B0604020202020204" pitchFamily="34" charset="0"/>
                <a:cs typeface="Arial" panose="020B0604020202020204" pitchFamily="34" charset="0"/>
              </a:rPr>
              <a:t>   organizacija</a:t>
            </a:r>
            <a:r>
              <a:rPr lang="sr-Latn-ME" sz="6400" b="1" dirty="0">
                <a:solidFill>
                  <a:schemeClr val="accent1">
                    <a:lumMod val="50000"/>
                  </a:schemeClr>
                </a:solidFill>
                <a:latin typeface="Arial" panose="020B0604020202020204" pitchFamily="34" charset="0"/>
                <a:cs typeface="Arial" panose="020B0604020202020204" pitchFamily="34" charset="0"/>
              </a:rPr>
              <a:t>, koordinacija, vremenski raspored i započinjanje </a:t>
            </a:r>
            <a:r>
              <a:rPr lang="sr-Latn-ME" sz="6400" b="1" dirty="0" smtClean="0">
                <a:solidFill>
                  <a:schemeClr val="accent1">
                    <a:lumMod val="50000"/>
                  </a:schemeClr>
                </a:solidFill>
                <a:latin typeface="Arial" panose="020B0604020202020204" pitchFamily="34" charset="0"/>
                <a:cs typeface="Arial" panose="020B0604020202020204" pitchFamily="34" charset="0"/>
              </a:rPr>
              <a:t>postupka,</a:t>
            </a:r>
          </a:p>
          <a:p>
            <a:pPr marL="685800" lvl="0" indent="-685800" algn="l">
              <a:buFont typeface="Wingdings" panose="05000000000000000000" pitchFamily="2" charset="2"/>
              <a:buChar char="Ø"/>
            </a:pPr>
            <a:r>
              <a:rPr lang="sr-Latn-ME" sz="6400" b="1" dirty="0" smtClean="0">
                <a:solidFill>
                  <a:schemeClr val="accent1">
                    <a:lumMod val="50000"/>
                  </a:schemeClr>
                </a:solidFill>
                <a:latin typeface="Arial" panose="020B0604020202020204" pitchFamily="34" charset="0"/>
                <a:cs typeface="Arial" panose="020B0604020202020204" pitchFamily="34" charset="0"/>
              </a:rPr>
              <a:t>imenovanje </a:t>
            </a:r>
            <a:r>
              <a:rPr lang="sr-Latn-ME" sz="6400" b="1" dirty="0">
                <a:solidFill>
                  <a:schemeClr val="accent1">
                    <a:lumMod val="50000"/>
                  </a:schemeClr>
                </a:solidFill>
                <a:latin typeface="Arial" panose="020B0604020202020204" pitchFamily="34" charset="0"/>
                <a:cs typeface="Arial" panose="020B0604020202020204" pitchFamily="34" charset="0"/>
              </a:rPr>
              <a:t>kompetentnih osoba za provođenje procjene, </a:t>
            </a:r>
            <a:endParaRPr lang="sr-Latn-ME" sz="6400" b="1" dirty="0" smtClean="0">
              <a:solidFill>
                <a:schemeClr val="accent1">
                  <a:lumMod val="50000"/>
                </a:schemeClr>
              </a:solidFill>
              <a:latin typeface="Arial" panose="020B0604020202020204" pitchFamily="34" charset="0"/>
              <a:cs typeface="Arial" panose="020B0604020202020204" pitchFamily="34" charset="0"/>
            </a:endParaRPr>
          </a:p>
          <a:p>
            <a:pPr marL="685800" indent="-685800" algn="l">
              <a:buFont typeface="Wingdings" panose="05000000000000000000" pitchFamily="2" charset="2"/>
              <a:buChar char="Ø"/>
            </a:pPr>
            <a:r>
              <a:rPr lang="sr-Latn-ME" sz="6400" b="1" dirty="0" smtClean="0">
                <a:solidFill>
                  <a:schemeClr val="accent1">
                    <a:lumMod val="50000"/>
                  </a:schemeClr>
                </a:solidFill>
                <a:latin typeface="Arial" panose="020B0604020202020204" pitchFamily="34" charset="0"/>
                <a:cs typeface="Arial" panose="020B0604020202020204" pitchFamily="34" charset="0"/>
              </a:rPr>
              <a:t>obezbjeđivanje </a:t>
            </a:r>
            <a:r>
              <a:rPr lang="sr-Latn-ME" sz="6400" b="1" dirty="0">
                <a:solidFill>
                  <a:schemeClr val="accent1">
                    <a:lumMod val="50000"/>
                  </a:schemeClr>
                </a:solidFill>
                <a:latin typeface="Arial" panose="020B0604020202020204" pitchFamily="34" charset="0"/>
                <a:cs typeface="Arial" panose="020B0604020202020204" pitchFamily="34" charset="0"/>
              </a:rPr>
              <a:t>potrebnih informacija, </a:t>
            </a:r>
            <a:r>
              <a:rPr lang="sr-Latn-ME" sz="6400" b="1" dirty="0" smtClean="0">
                <a:solidFill>
                  <a:schemeClr val="accent1">
                    <a:lumMod val="50000"/>
                  </a:schemeClr>
                </a:solidFill>
                <a:latin typeface="Arial" panose="020B0604020202020204" pitchFamily="34" charset="0"/>
                <a:cs typeface="Arial" panose="020B0604020202020204" pitchFamily="34" charset="0"/>
              </a:rPr>
              <a:t>sredstava </a:t>
            </a:r>
            <a:r>
              <a:rPr lang="sr-Latn-ME" sz="6400" b="1" dirty="0">
                <a:solidFill>
                  <a:schemeClr val="accent1">
                    <a:lumMod val="50000"/>
                  </a:schemeClr>
                </a:solidFill>
                <a:latin typeface="Arial" panose="020B0604020202020204" pitchFamily="34" charset="0"/>
                <a:cs typeface="Arial" panose="020B0604020202020204" pitchFamily="34" charset="0"/>
              </a:rPr>
              <a:t>i </a:t>
            </a:r>
            <a:r>
              <a:rPr lang="sr-Latn-ME" sz="6400" b="1" dirty="0" smtClean="0">
                <a:solidFill>
                  <a:schemeClr val="accent1">
                    <a:lumMod val="50000"/>
                  </a:schemeClr>
                </a:solidFill>
                <a:latin typeface="Arial" panose="020B0604020202020204" pitchFamily="34" charset="0"/>
                <a:cs typeface="Arial" panose="020B0604020202020204" pitchFamily="34" charset="0"/>
              </a:rPr>
              <a:t>podrške </a:t>
            </a:r>
            <a:r>
              <a:rPr lang="sr-Latn-ME" sz="6400" b="1" dirty="0">
                <a:solidFill>
                  <a:schemeClr val="accent1">
                    <a:lumMod val="50000"/>
                  </a:schemeClr>
                </a:solidFill>
                <a:latin typeface="Arial" panose="020B0604020202020204" pitchFamily="34" charset="0"/>
                <a:cs typeface="Arial" panose="020B0604020202020204" pitchFamily="34" charset="0"/>
              </a:rPr>
              <a:t>članovima radne grupe koja obavlja procjenu</a:t>
            </a:r>
            <a:r>
              <a:rPr lang="sr-Latn-ME" sz="6400" b="1" dirty="0" smtClean="0">
                <a:solidFill>
                  <a:schemeClr val="accent1">
                    <a:lumMod val="50000"/>
                  </a:schemeClr>
                </a:solidFill>
                <a:latin typeface="Arial" panose="020B0604020202020204" pitchFamily="34" charset="0"/>
                <a:cs typeface="Arial" panose="020B0604020202020204" pitchFamily="34" charset="0"/>
              </a:rPr>
              <a:t>,</a:t>
            </a:r>
            <a:endParaRPr lang="sr-Latn-ME" sz="6400" b="1" dirty="0">
              <a:solidFill>
                <a:schemeClr val="accent1">
                  <a:lumMod val="50000"/>
                </a:schemeClr>
              </a:solidFill>
              <a:latin typeface="Arial" panose="020B0604020202020204" pitchFamily="34" charset="0"/>
              <a:cs typeface="Arial" panose="020B0604020202020204" pitchFamily="34" charset="0"/>
            </a:endParaRPr>
          </a:p>
          <a:p>
            <a:pPr marL="685800" lvl="0" indent="-685800" algn="l">
              <a:buFont typeface="Wingdings" panose="05000000000000000000" pitchFamily="2" charset="2"/>
              <a:buChar char="Ø"/>
            </a:pPr>
            <a:r>
              <a:rPr lang="sr-Latn-ME" sz="6400" b="1" dirty="0">
                <a:solidFill>
                  <a:schemeClr val="accent1">
                    <a:lumMod val="50000"/>
                  </a:schemeClr>
                </a:solidFill>
                <a:latin typeface="Arial" panose="020B0604020202020204" pitchFamily="34" charset="0"/>
                <a:cs typeface="Arial" panose="020B0604020202020204" pitchFamily="34" charset="0"/>
              </a:rPr>
              <a:t>obezbjeđivanje</a:t>
            </a:r>
            <a:r>
              <a:rPr lang="sr-Latn-ME" sz="6400" b="1" dirty="0" smtClean="0">
                <a:solidFill>
                  <a:schemeClr val="accent1">
                    <a:lumMod val="50000"/>
                  </a:schemeClr>
                </a:solidFill>
                <a:latin typeface="Arial" panose="020B0604020202020204" pitchFamily="34" charset="0"/>
                <a:cs typeface="Arial" panose="020B0604020202020204" pitchFamily="34" charset="0"/>
              </a:rPr>
              <a:t> </a:t>
            </a:r>
            <a:r>
              <a:rPr lang="sr-Latn-ME" sz="6400" b="1" dirty="0">
                <a:solidFill>
                  <a:schemeClr val="accent1">
                    <a:lumMod val="50000"/>
                  </a:schemeClr>
                </a:solidFill>
                <a:latin typeface="Arial" panose="020B0604020202020204" pitchFamily="34" charset="0"/>
                <a:cs typeface="Arial" panose="020B0604020202020204" pitchFamily="34" charset="0"/>
              </a:rPr>
              <a:t>odgovarajuće </a:t>
            </a:r>
            <a:r>
              <a:rPr lang="sr-Latn-ME" sz="6400" b="1" dirty="0" smtClean="0">
                <a:solidFill>
                  <a:schemeClr val="accent1">
                    <a:lumMod val="50000"/>
                  </a:schemeClr>
                </a:solidFill>
                <a:latin typeface="Arial" panose="020B0604020202020204" pitchFamily="34" charset="0"/>
                <a:cs typeface="Arial" panose="020B0604020202020204" pitchFamily="34" charset="0"/>
              </a:rPr>
              <a:t>saradnje sa neposrednim rukovodiocima, predstavnikom, zaposlenih.</a:t>
            </a:r>
          </a:p>
          <a:p>
            <a:pPr marL="685800" lvl="0" indent="-685800" algn="l">
              <a:buFont typeface="Wingdings" panose="05000000000000000000" pitchFamily="2" charset="2"/>
              <a:buChar char="Ø"/>
            </a:pPr>
            <a:r>
              <a:rPr lang="sr-Latn-ME" sz="6400" b="1" dirty="0" smtClean="0">
                <a:solidFill>
                  <a:schemeClr val="accent1">
                    <a:lumMod val="50000"/>
                  </a:schemeClr>
                </a:solidFill>
                <a:latin typeface="Arial" panose="020B0604020202020204" pitchFamily="34" charset="0"/>
                <a:cs typeface="Arial" panose="020B0604020202020204" pitchFamily="34" charset="0"/>
              </a:rPr>
              <a:t>Imenovanje </a:t>
            </a:r>
            <a:r>
              <a:rPr lang="sr-Latn-ME" sz="6400" b="1" dirty="0">
                <a:solidFill>
                  <a:schemeClr val="accent1">
                    <a:lumMod val="50000"/>
                  </a:schemeClr>
                </a:solidFill>
                <a:latin typeface="Arial" panose="020B0604020202020204" pitchFamily="34" charset="0"/>
                <a:cs typeface="Arial" panose="020B0604020202020204" pitchFamily="34" charset="0"/>
              </a:rPr>
              <a:t>radne grupe za izradu Akta o procjeni </a:t>
            </a:r>
            <a:r>
              <a:rPr lang="sr-Latn-ME" sz="6400" b="1" dirty="0" smtClean="0">
                <a:solidFill>
                  <a:schemeClr val="accent1">
                    <a:lumMod val="50000"/>
                  </a:schemeClr>
                </a:solidFill>
                <a:latin typeface="Arial" panose="020B0604020202020204" pitchFamily="34" charset="0"/>
                <a:cs typeface="Arial" panose="020B0604020202020204" pitchFamily="34" charset="0"/>
              </a:rPr>
              <a:t>rizika.</a:t>
            </a:r>
          </a:p>
          <a:p>
            <a:pPr algn="just"/>
            <a:r>
              <a:rPr lang="sr-Latn-ME" sz="6400" b="1" dirty="0" smtClean="0">
                <a:solidFill>
                  <a:schemeClr val="accent1">
                    <a:lumMod val="50000"/>
                  </a:schemeClr>
                </a:solidFill>
                <a:latin typeface="Arial" panose="020B0604020202020204" pitchFamily="34" charset="0"/>
                <a:cs typeface="Arial" panose="020B0604020202020204" pitchFamily="34" charset="0"/>
              </a:rPr>
              <a:t>	Pravilnik </a:t>
            </a:r>
            <a:r>
              <a:rPr lang="sr-Latn-ME" sz="6400" b="1" dirty="0">
                <a:solidFill>
                  <a:schemeClr val="accent1">
                    <a:lumMod val="50000"/>
                  </a:schemeClr>
                </a:solidFill>
                <a:latin typeface="Arial" panose="020B0604020202020204" pitchFamily="34" charset="0"/>
                <a:cs typeface="Arial" panose="020B0604020202020204" pitchFamily="34" charset="0"/>
              </a:rPr>
              <a:t>o uslovima koje mora da ispunjava pravno ili fizičko lice za obavljanje stručnih </a:t>
            </a:r>
            <a:r>
              <a:rPr lang="sr-Latn-ME" sz="6400" b="1" dirty="0" smtClean="0">
                <a:solidFill>
                  <a:schemeClr val="accent1">
                    <a:lumMod val="50000"/>
                  </a:schemeClr>
                </a:solidFill>
                <a:latin typeface="Arial" panose="020B0604020202020204" pitchFamily="34" charset="0"/>
                <a:cs typeface="Arial" panose="020B0604020202020204" pitchFamily="34" charset="0"/>
              </a:rPr>
              <a:t>	poslova </a:t>
            </a:r>
            <a:r>
              <a:rPr lang="sr-Latn-ME" sz="6400" b="1" dirty="0">
                <a:solidFill>
                  <a:schemeClr val="accent1">
                    <a:lumMod val="50000"/>
                  </a:schemeClr>
                </a:solidFill>
                <a:latin typeface="Arial" panose="020B0604020202020204" pitchFamily="34" charset="0"/>
                <a:cs typeface="Arial" panose="020B0604020202020204" pitchFamily="34" charset="0"/>
              </a:rPr>
              <a:t>iz zaštite na radu i o postupku za utvrđivanje ispunjenosti tih </a:t>
            </a:r>
            <a:r>
              <a:rPr lang="sr-Latn-ME" sz="6400" b="1" dirty="0" smtClean="0">
                <a:solidFill>
                  <a:schemeClr val="accent1">
                    <a:lumMod val="50000"/>
                  </a:schemeClr>
                </a:solidFill>
                <a:latin typeface="Arial" panose="020B0604020202020204" pitchFamily="34" charset="0"/>
                <a:cs typeface="Arial" panose="020B0604020202020204" pitchFamily="34" charset="0"/>
              </a:rPr>
              <a:t>uslova definiše da 	poslodavac prilikom procjene rizika mora imati u radnom odnosu najmanje pet stručnih lica, 	koji su različite visoke stručne spreme odgovarajućeg </a:t>
            </a:r>
            <a:r>
              <a:rPr lang="sr-Latn-ME" sz="6400" b="1" smtClean="0">
                <a:solidFill>
                  <a:schemeClr val="accent1">
                    <a:lumMod val="50000"/>
                  </a:schemeClr>
                </a:solidFill>
                <a:latin typeface="Arial" panose="020B0604020202020204" pitchFamily="34" charset="0"/>
                <a:cs typeface="Arial" panose="020B0604020202020204" pitchFamily="34" charset="0"/>
              </a:rPr>
              <a:t>tehničkog smjera</a:t>
            </a:r>
            <a:r>
              <a:rPr lang="sr-Latn-ME" sz="6400" b="1" dirty="0" smtClean="0">
                <a:solidFill>
                  <a:schemeClr val="accent1">
                    <a:lumMod val="50000"/>
                  </a:schemeClr>
                </a:solidFill>
                <a:latin typeface="Arial" panose="020B0604020202020204" pitchFamily="34" charset="0"/>
                <a:cs typeface="Arial" panose="020B0604020202020204" pitchFamily="34" charset="0"/>
              </a:rPr>
              <a:t>, sa 	najmanje tri godine radnog iskustva u struci i položenim stručnim ispitom.</a:t>
            </a:r>
          </a:p>
          <a:p>
            <a:pPr algn="l"/>
            <a:r>
              <a:rPr lang="sr-Latn-ME" sz="2500" dirty="0" smtClean="0">
                <a:solidFill>
                  <a:schemeClr val="accent1">
                    <a:lumMod val="50000"/>
                  </a:schemeClr>
                </a:solidFill>
                <a:latin typeface="Arial" panose="020B0604020202020204" pitchFamily="34" charset="0"/>
                <a:cs typeface="Arial" panose="020B0604020202020204" pitchFamily="34" charset="0"/>
              </a:rPr>
              <a:t/>
            </a:r>
            <a:br>
              <a:rPr lang="sr-Latn-ME" sz="2500" dirty="0" smtClean="0">
                <a:solidFill>
                  <a:schemeClr val="accent1">
                    <a:lumMod val="50000"/>
                  </a:schemeClr>
                </a:solidFill>
                <a:latin typeface="Arial" panose="020B0604020202020204" pitchFamily="34" charset="0"/>
                <a:cs typeface="Arial" panose="020B0604020202020204" pitchFamily="34" charset="0"/>
              </a:rPr>
            </a:br>
            <a:endParaRPr lang="sr-Latn-ME" sz="2500" dirty="0" smtClean="0">
              <a:solidFill>
                <a:schemeClr val="accent1">
                  <a:lumMod val="50000"/>
                </a:schemeClr>
              </a:solidFill>
              <a:latin typeface="Arial" panose="020B0604020202020204" pitchFamily="34" charset="0"/>
              <a:cs typeface="Arial" panose="020B0604020202020204" pitchFamily="34" charset="0"/>
            </a:endParaRPr>
          </a:p>
          <a:p>
            <a:pPr marL="457200" lvl="0" indent="-457200" algn="l">
              <a:buFont typeface="Arial" panose="020B0604020202020204" pitchFamily="34" charset="0"/>
              <a:buChar char="•"/>
            </a:pPr>
            <a:endParaRPr lang="sr-Latn-ME" sz="2500" b="1" dirty="0" smtClean="0">
              <a:solidFill>
                <a:schemeClr val="accent1">
                  <a:lumMod val="75000"/>
                </a:schemeClr>
              </a:solidFill>
              <a:latin typeface="Arial" panose="020B0604020202020204" pitchFamily="34" charset="0"/>
              <a:cs typeface="Arial" panose="020B0604020202020204" pitchFamily="34" charset="0"/>
            </a:endParaRPr>
          </a:p>
          <a:p>
            <a:r>
              <a:rPr lang="sr-Latn-ME" dirty="0">
                <a:latin typeface="Arial" panose="020B0604020202020204" pitchFamily="34" charset="0"/>
                <a:cs typeface="Arial" panose="020B0604020202020204" pitchFamily="34" charset="0"/>
              </a:rPr>
              <a:t/>
            </a:r>
            <a:br>
              <a:rPr lang="sr-Latn-ME" dirty="0">
                <a:latin typeface="Arial" panose="020B0604020202020204" pitchFamily="34" charset="0"/>
                <a:cs typeface="Arial" panose="020B0604020202020204" pitchFamily="34" charset="0"/>
              </a:rPr>
            </a:br>
            <a:r>
              <a:rPr lang="sr-Latn-ME" b="1" dirty="0" smtClean="0">
                <a:solidFill>
                  <a:schemeClr val="accent1">
                    <a:lumMod val="75000"/>
                  </a:schemeClr>
                </a:solidFill>
                <a:latin typeface="Arial" panose="020B0604020202020204" pitchFamily="34" charset="0"/>
                <a:cs typeface="Arial" panose="020B0604020202020204" pitchFamily="34" charset="0"/>
              </a:rPr>
              <a:t> </a:t>
            </a:r>
            <a:endParaRPr lang="sr-Latn-ME" dirty="0" smtClean="0">
              <a:solidFill>
                <a:schemeClr val="accent1">
                  <a:lumMod val="75000"/>
                </a:schemeClr>
              </a:solidFill>
              <a:latin typeface="Arial" panose="020B0604020202020204" pitchFamily="34" charset="0"/>
              <a:cs typeface="Arial" panose="020B0604020202020204" pitchFamily="34" charset="0"/>
            </a:endParaRPr>
          </a:p>
          <a:p>
            <a:r>
              <a:rPr lang="sr-Latn-ME" dirty="0">
                <a:solidFill>
                  <a:srgbClr val="000000"/>
                </a:solidFill>
                <a:latin typeface="Arial" panose="020B0604020202020204" pitchFamily="34" charset="0"/>
              </a:rPr>
              <a:t>	</a:t>
            </a:r>
          </a:p>
          <a:p>
            <a:endParaRPr lang="sr-Latn-ME" dirty="0"/>
          </a:p>
        </p:txBody>
      </p:sp>
    </p:spTree>
    <p:extLst>
      <p:ext uri="{BB962C8B-B14F-4D97-AF65-F5344CB8AC3E}">
        <p14:creationId xmlns:p14="http://schemas.microsoft.com/office/powerpoint/2010/main" val="1384964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379" y="609600"/>
            <a:ext cx="8930747" cy="584200"/>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r>
              <a:rPr lang="sr-Latn-ME" sz="1400" dirty="0">
                <a:latin typeface="Arial" panose="020B0604020202020204" pitchFamily="34" charset="0"/>
                <a:cs typeface="Arial" panose="020B0604020202020204" pitchFamily="34" charset="0"/>
              </a:rPr>
              <a:t/>
            </a:r>
            <a:br>
              <a:rPr lang="sr-Latn-ME" sz="1400" dirty="0">
                <a:latin typeface="Arial" panose="020B0604020202020204" pitchFamily="34" charset="0"/>
                <a:cs typeface="Arial" panose="020B0604020202020204" pitchFamily="34" charset="0"/>
              </a:rPr>
            </a:br>
            <a:endParaRPr lang="sr-Latn-ME" sz="1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572278" y="1193800"/>
            <a:ext cx="8930748" cy="4443981"/>
          </a:xfrm>
        </p:spPr>
        <p:txBody>
          <a:bodyPr>
            <a:normAutofit lnSpcReduction="10000"/>
          </a:bodyPr>
          <a:lstStyle/>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3.	</a:t>
            </a: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PRIKUPLJANJE </a:t>
            </a:r>
            <a:r>
              <a:rPr lang="sr-Latn-ME" sz="1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ANALIZA </a:t>
            </a: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PODATAKA</a:t>
            </a:r>
          </a:p>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3.1. 	</a:t>
            </a: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PODACI </a:t>
            </a:r>
            <a:r>
              <a:rPr lang="sr-Latn-ME" sz="1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POVREDAMA NA RADU I ODSUSTVOVANJA SA POSLA ZBOG </a:t>
            </a: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BOLESTI</a:t>
            </a:r>
            <a:endParaRPr lang="sr-Latn-ME" sz="1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sr-Latn-ME" sz="1600" b="1" dirty="0">
                <a:solidFill>
                  <a:schemeClr val="accent1">
                    <a:lumMod val="50000"/>
                  </a:schemeClr>
                </a:solidFill>
                <a:latin typeface="Arial" panose="020B0604020202020204" pitchFamily="34" charset="0"/>
                <a:cs typeface="Arial" panose="020B0604020202020204" pitchFamily="34" charset="0"/>
              </a:rPr>
              <a:t>Od 2005. godine registrovano je ukupno 59 slučajeva bolovanja zbog povrede na radu sa trajanjem dužim od 3 dana. Najviši broj bolovanja je u starosnoj grupi zaposlenih od 43 do 54 godina. </a:t>
            </a:r>
            <a:endParaRPr lang="sr-Latn-ME" sz="1600" b="1" dirty="0" smtClean="0">
              <a:solidFill>
                <a:schemeClr val="accent1">
                  <a:lumMod val="50000"/>
                </a:schemeClr>
              </a:solidFill>
              <a:latin typeface="Arial" panose="020B0604020202020204" pitchFamily="34" charset="0"/>
              <a:cs typeface="Arial" panose="020B0604020202020204" pitchFamily="34" charset="0"/>
            </a:endParaRPr>
          </a:p>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3.2.	</a:t>
            </a: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PODACI </a:t>
            </a:r>
            <a:r>
              <a:rPr lang="sr-Latn-ME" sz="1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 INVALIDIMA RADA ZA PERIOD OD 2000. DO 2014. </a:t>
            </a: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GODINE</a:t>
            </a:r>
            <a:endParaRPr lang="sr-Latn-ME" sz="1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sr-Latn-ME" sz="1600" b="1" dirty="0">
                <a:solidFill>
                  <a:schemeClr val="accent1">
                    <a:lumMod val="50000"/>
                  </a:schemeClr>
                </a:solidFill>
                <a:latin typeface="Arial" panose="020B0604020202020204" pitchFamily="34" charset="0"/>
                <a:cs typeface="Arial" panose="020B0604020202020204" pitchFamily="34" charset="0"/>
              </a:rPr>
              <a:t>U periodu od 2000.godine invalidnost je steklo 29 zaposlenih, trenutno je zaposleno 10. Dužina ekspozicionog radnog staža zaposlenih koji su stekli invalidnost u TE Pljevlja kretala su se od 30 do 35 godina.                Radna mjesta na kojima su zaposleni najčešće sticali invalidnost su: mašinista bloka, rukovaoc mazutne stanice i startne kotlarnice, električar, mašinbravar i rukovaoc kombinovanog uređaja.</a:t>
            </a:r>
          </a:p>
          <a:p>
            <a:pPr algn="l"/>
            <a:r>
              <a:rPr lang="sr-Latn-ME" sz="1600" b="1" dirty="0">
                <a:solidFill>
                  <a:schemeClr val="accent1">
                    <a:lumMod val="50000"/>
                  </a:schemeClr>
                </a:solidFill>
                <a:latin typeface="Arial" panose="020B0604020202020204" pitchFamily="34" charset="0"/>
                <a:cs typeface="Arial" panose="020B0604020202020204" pitchFamily="34" charset="0"/>
              </a:rPr>
              <a:t>U skladu sa gore navedenim, Zakon o zaštiti na radu („Sl. list CG“, br. 37/14) je u neposrednoj vezi sa Zakonom o radu, Zakonom o zdravstvenoj zaštiti, Zakonom o penzijskom i invalidskom osiguranju i niz drugih zakona i podzakonskih propisa koji na direktan ili indirektan način definišu pitanja iz bezbjednosti i zdravlja na radu</a:t>
            </a:r>
            <a:r>
              <a:rPr lang="sr-Latn-ME" sz="1600" b="1" dirty="0" smtClean="0">
                <a:solidFill>
                  <a:schemeClr val="accent1">
                    <a:lumMod val="50000"/>
                  </a:schemeClr>
                </a:solidFill>
                <a:latin typeface="Arial" panose="020B0604020202020204" pitchFamily="34" charset="0"/>
                <a:cs typeface="Arial" panose="020B0604020202020204" pitchFamily="34" charset="0"/>
              </a:rPr>
              <a:t>.</a:t>
            </a:r>
          </a:p>
          <a:p>
            <a:pPr algn="l"/>
            <a:r>
              <a:rPr lang="sr-Latn-ME" dirty="0" smtClean="0">
                <a:latin typeface="Arial" panose="020B0604020202020204" pitchFamily="34" charset="0"/>
                <a:cs typeface="Arial" panose="020B0604020202020204" pitchFamily="34" charset="0"/>
                <a:hlinkClick r:id="rId2" action="ppaction://hlinkfile"/>
              </a:rPr>
              <a:t>Pravilnik o utvrđivanju profesionalnih bolesti.pdf</a:t>
            </a:r>
            <a:endParaRPr lang="sr-Latn-M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534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179" y="304799"/>
            <a:ext cx="8930747" cy="635001"/>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r>
              <a:rPr lang="sr-Latn-ME" sz="1400" dirty="0">
                <a:latin typeface="Arial" panose="020B0604020202020204" pitchFamily="34" charset="0"/>
                <a:cs typeface="Arial" panose="020B0604020202020204" pitchFamily="34" charset="0"/>
              </a:rPr>
              <a:t/>
            </a:r>
            <a:br>
              <a:rPr lang="sr-Latn-ME" sz="1400" dirty="0">
                <a:latin typeface="Arial" panose="020B0604020202020204" pitchFamily="34" charset="0"/>
                <a:cs typeface="Arial" panose="020B0604020202020204" pitchFamily="34" charset="0"/>
              </a:rPr>
            </a:br>
            <a:endParaRPr lang="sr-Latn-ME" sz="1400" dirty="0"/>
          </a:p>
        </p:txBody>
      </p:sp>
      <p:sp>
        <p:nvSpPr>
          <p:cNvPr id="3" name="Text Placeholder 2"/>
          <p:cNvSpPr>
            <a:spLocks noGrp="1"/>
          </p:cNvSpPr>
          <p:nvPr>
            <p:ph type="body" idx="1"/>
          </p:nvPr>
        </p:nvSpPr>
        <p:spPr>
          <a:xfrm>
            <a:off x="2280179" y="939800"/>
            <a:ext cx="8930748" cy="5549900"/>
          </a:xfrm>
        </p:spPr>
        <p:txBody>
          <a:bodyPr>
            <a:normAutofit fontScale="92500" lnSpcReduction="20000"/>
          </a:bodyPr>
          <a:lstStyle/>
          <a:p>
            <a:pPr algn="l"/>
            <a:r>
              <a:rPr lang="sr-Latn-ME" sz="1700" b="1" dirty="0" smtClean="0">
                <a:solidFill>
                  <a:schemeClr val="accent1">
                    <a:lumMod val="50000"/>
                  </a:schemeClr>
                </a:solidFill>
                <a:latin typeface="Arial" panose="020B0604020202020204" pitchFamily="34" charset="0"/>
                <a:cs typeface="Arial" panose="020B0604020202020204" pitchFamily="34" charset="0"/>
              </a:rPr>
              <a:t>3.3.	</a:t>
            </a:r>
            <a:r>
              <a:rPr lang="sr-Latn-ME" sz="17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ISPITIVANJE </a:t>
            </a:r>
            <a:r>
              <a:rPr lang="sr-Latn-ME" sz="17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USLOVA RADNE </a:t>
            </a:r>
            <a:r>
              <a:rPr lang="sr-Latn-ME" sz="17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SREDINE</a:t>
            </a:r>
            <a:endParaRPr lang="sr-Latn-ME" sz="17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sr-Latn-ME" sz="1700" b="1" dirty="0" smtClean="0">
                <a:solidFill>
                  <a:schemeClr val="accent1">
                    <a:lumMod val="50000"/>
                  </a:schemeClr>
                </a:solidFill>
                <a:latin typeface="Arial" panose="020B0604020202020204" pitchFamily="34" charset="0"/>
                <a:cs typeface="Arial" panose="020B0604020202020204" pitchFamily="34" charset="0"/>
              </a:rPr>
              <a:t>Ispitivanje uslova radne sredine se vrši u skladu sa Pravilnikom </a:t>
            </a:r>
            <a:r>
              <a:rPr lang="sr-Latn-ME" sz="1700" b="1" dirty="0">
                <a:solidFill>
                  <a:schemeClr val="accent1">
                    <a:lumMod val="50000"/>
                  </a:schemeClr>
                </a:solidFill>
                <a:latin typeface="Arial" panose="020B0604020202020204" pitchFamily="34" charset="0"/>
                <a:cs typeface="Arial" panose="020B0604020202020204" pitchFamily="34" charset="0"/>
              </a:rPr>
              <a:t>o postupku i rokovima za vršenje periodičnih pregleda i ispitivanja sredstava za rad, sredstava i opreme lične zaštite na radu i uslova radne sredine ("Službeni list RCG", br. </a:t>
            </a:r>
            <a:r>
              <a:rPr lang="sr-Latn-ME" sz="1700" b="1" dirty="0" smtClean="0">
                <a:solidFill>
                  <a:schemeClr val="accent1">
                    <a:lumMod val="50000"/>
                  </a:schemeClr>
                </a:solidFill>
                <a:latin typeface="Arial" panose="020B0604020202020204" pitchFamily="34" charset="0"/>
                <a:cs typeface="Arial" panose="020B0604020202020204" pitchFamily="34" charset="0"/>
              </a:rPr>
              <a:t>71/05). </a:t>
            </a:r>
          </a:p>
          <a:p>
            <a:pPr algn="l"/>
            <a:r>
              <a:rPr lang="sr-Latn-ME" sz="1700" b="1" dirty="0" smtClean="0">
                <a:solidFill>
                  <a:schemeClr val="accent1">
                    <a:lumMod val="50000"/>
                  </a:schemeClr>
                </a:solidFill>
                <a:latin typeface="Arial" panose="020B0604020202020204" pitchFamily="34" charset="0"/>
                <a:cs typeface="Arial" panose="020B0604020202020204" pitchFamily="34" charset="0"/>
              </a:rPr>
              <a:t>Ispitivanja su obuhvatila: </a:t>
            </a:r>
          </a:p>
          <a:p>
            <a:pPr marL="285750" indent="-285750" algn="l">
              <a:buFont typeface="Arial" panose="020B0604020202020204" pitchFamily="34" charset="0"/>
              <a:buChar char="•"/>
            </a:pPr>
            <a:r>
              <a:rPr lang="sr-Latn-ME" sz="1700" b="1" dirty="0">
                <a:solidFill>
                  <a:schemeClr val="accent1">
                    <a:lumMod val="50000"/>
                  </a:schemeClr>
                </a:solidFill>
                <a:latin typeface="Arial" panose="020B0604020202020204" pitchFamily="34" charset="0"/>
                <a:cs typeface="Arial" panose="020B0604020202020204" pitchFamily="34" charset="0"/>
              </a:rPr>
              <a:t>Ispitivanje uslova radnog mesta (mikroklima, osvetljenost</a:t>
            </a:r>
            <a:r>
              <a:rPr lang="sr-Latn-ME" sz="1700" b="1" dirty="0" smtClean="0">
                <a:solidFill>
                  <a:schemeClr val="accent1">
                    <a:lumMod val="50000"/>
                  </a:schemeClr>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sr-Latn-ME" sz="1700" b="1" dirty="0" smtClean="0">
                <a:solidFill>
                  <a:schemeClr val="accent1">
                    <a:lumMod val="50000"/>
                  </a:schemeClr>
                </a:solidFill>
                <a:latin typeface="Arial" panose="020B0604020202020204" pitchFamily="34" charset="0"/>
                <a:cs typeface="Arial" panose="020B0604020202020204" pitchFamily="34" charset="0"/>
              </a:rPr>
              <a:t>Mikroklima obuhvata one meteorološke faktore koji su bitni za određivanje uslova radne sredine. To su fizički faktori stanja vazdušne sredine, koji svojim, zajedničkim ili pojedinačnim djelovanjem utiču na zaposleno osoblje, na radnom mjestu odnosno u radnoj prostoriji, prije svega na proces izmjene toplotne energije između čovjeka i okoline.</a:t>
            </a:r>
          </a:p>
          <a:p>
            <a:pPr marL="285750" indent="-285750" algn="l">
              <a:buFont typeface="Arial" panose="020B0604020202020204" pitchFamily="34" charset="0"/>
              <a:buChar char="•"/>
            </a:pPr>
            <a:r>
              <a:rPr lang="sr-Latn-ME" sz="1700" b="1" dirty="0" smtClean="0">
                <a:solidFill>
                  <a:schemeClr val="accent1">
                    <a:lumMod val="50000"/>
                  </a:schemeClr>
                </a:solidFill>
                <a:latin typeface="Arial" panose="020B0604020202020204" pitchFamily="34" charset="0"/>
                <a:cs typeface="Arial" panose="020B0604020202020204" pitchFamily="34" charset="0"/>
              </a:rPr>
              <a:t>Radi uvida u stanje mikroklimatskih uslova i njegove ocjene u radnoj sredini vrše se sledeća mjerenja:</a:t>
            </a:r>
          </a:p>
          <a:p>
            <a:pPr marL="285750" indent="-285750" algn="l">
              <a:buFont typeface="Wingdings" panose="05000000000000000000" pitchFamily="2" charset="2"/>
              <a:buChar char="v"/>
            </a:pPr>
            <a:r>
              <a:rPr lang="sr-Latn-ME" sz="1700" b="1" dirty="0" smtClean="0">
                <a:solidFill>
                  <a:schemeClr val="accent1">
                    <a:lumMod val="50000"/>
                  </a:schemeClr>
                </a:solidFill>
                <a:latin typeface="Arial" panose="020B0604020202020204" pitchFamily="34" charset="0"/>
                <a:cs typeface="Arial" panose="020B0604020202020204" pitchFamily="34" charset="0"/>
              </a:rPr>
              <a:t>Mjerenje temperature vazduha,</a:t>
            </a:r>
          </a:p>
          <a:p>
            <a:pPr marL="285750" indent="-285750" algn="l">
              <a:buFont typeface="Wingdings" panose="05000000000000000000" pitchFamily="2" charset="2"/>
              <a:buChar char="v"/>
            </a:pPr>
            <a:r>
              <a:rPr lang="sr-Latn-ME" sz="1700" b="1" dirty="0" smtClean="0">
                <a:solidFill>
                  <a:schemeClr val="accent1">
                    <a:lumMod val="50000"/>
                  </a:schemeClr>
                </a:solidFill>
                <a:latin typeface="Arial" panose="020B0604020202020204" pitchFamily="34" charset="0"/>
                <a:cs typeface="Arial" panose="020B0604020202020204" pitchFamily="34" charset="0"/>
              </a:rPr>
              <a:t>Mjerenje relativne vležnosti vazduha i</a:t>
            </a:r>
          </a:p>
          <a:p>
            <a:pPr marL="285750" indent="-285750" algn="l">
              <a:buFont typeface="Wingdings" panose="05000000000000000000" pitchFamily="2" charset="2"/>
              <a:buChar char="v"/>
            </a:pPr>
            <a:r>
              <a:rPr lang="sr-Latn-ME" sz="1700" b="1" dirty="0" smtClean="0">
                <a:solidFill>
                  <a:schemeClr val="accent1">
                    <a:lumMod val="50000"/>
                  </a:schemeClr>
                </a:solidFill>
                <a:latin typeface="Arial" panose="020B0604020202020204" pitchFamily="34" charset="0"/>
                <a:cs typeface="Arial" panose="020B0604020202020204" pitchFamily="34" charset="0"/>
              </a:rPr>
              <a:t>Mjerenje brzine strujanja vazduha</a:t>
            </a:r>
          </a:p>
          <a:p>
            <a:pPr algn="l"/>
            <a:r>
              <a:rPr lang="sr-Latn-ME" sz="1700" b="1" dirty="0" smtClean="0">
                <a:solidFill>
                  <a:schemeClr val="accent1">
                    <a:lumMod val="50000"/>
                  </a:schemeClr>
                </a:solidFill>
                <a:latin typeface="Arial" panose="020B0604020202020204" pitchFamily="34" charset="0"/>
                <a:cs typeface="Arial" panose="020B0604020202020204" pitchFamily="34" charset="0"/>
              </a:rPr>
              <a:t>Jednovremeno se prati stanje temperature i vlažnosti spoljašnjeg vazduha.</a:t>
            </a:r>
          </a:p>
          <a:p>
            <a:pPr algn="l"/>
            <a:r>
              <a:rPr lang="sr-Latn-ME" sz="1700" b="1" dirty="0" smtClean="0">
                <a:solidFill>
                  <a:schemeClr val="accent1">
                    <a:lumMod val="50000"/>
                  </a:schemeClr>
                </a:solidFill>
                <a:latin typeface="Arial" panose="020B0604020202020204" pitchFamily="34" charset="0"/>
                <a:cs typeface="Arial" panose="020B0604020202020204" pitchFamily="34" charset="0"/>
              </a:rPr>
              <a:t>Sve navedeno je izvršeno u skladu sa članom 53. Pravilnika o opštim mjerama i normativima za građevinske objekte namijenjene za radne i pomoćne prostorije („Sl.list SFRJ“ br. 27/67).</a:t>
            </a:r>
          </a:p>
          <a:p>
            <a:pPr marL="285750" indent="-285750" algn="l">
              <a:buFont typeface="Arial" panose="020B0604020202020204" pitchFamily="34" charset="0"/>
              <a:buChar char="•"/>
            </a:pPr>
            <a:endParaRPr lang="sr-Latn-ME" sz="1400" b="1"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sr-Latn-ME" sz="14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818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022" y="185057"/>
            <a:ext cx="8930747" cy="435430"/>
          </a:xfrm>
        </p:spPr>
        <p:txBody>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311022" y="620488"/>
            <a:ext cx="8930747" cy="5372098"/>
          </a:xfrm>
        </p:spPr>
        <p:txBody>
          <a:bodyPr>
            <a:normAutofit/>
          </a:bodyPr>
          <a:lstStyle/>
          <a:p>
            <a:pPr algn="ct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OSVIJETELJENOST</a:t>
            </a:r>
          </a:p>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Osvijetljenost je bitan faktor uslova radne sredine koji veoma utiče na uspješnost i bezbjednost rada.</a:t>
            </a:r>
          </a:p>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Ispitivanje osvijetljenosti radnih prostorija i radnih mjesta obavljeno je u skladu sa zahtjevima JUS-a U.C9.100/62 mjerenjem osvijetljenosti dnevnom ili električnom - vještačkom svjetlošću i upoređivanjem rezultata </a:t>
            </a:r>
            <a:r>
              <a:rPr lang="sr-Latn-ME" sz="1600" b="1" dirty="0" smtClean="0">
                <a:solidFill>
                  <a:schemeClr val="accent1">
                    <a:lumMod val="50000"/>
                  </a:schemeClr>
                </a:solidFill>
                <a:latin typeface="Arial" panose="020B0604020202020204" pitchFamily="34" charset="0"/>
                <a:cs typeface="Arial" panose="020B0604020202020204" pitchFamily="34" charset="0"/>
              </a:rPr>
              <a:t>mjerenja </a:t>
            </a:r>
            <a:r>
              <a:rPr lang="sr-Latn-ME" sz="1600" b="1" dirty="0" smtClean="0">
                <a:solidFill>
                  <a:schemeClr val="accent1">
                    <a:lumMod val="50000"/>
                  </a:schemeClr>
                </a:solidFill>
                <a:latin typeface="Arial" panose="020B0604020202020204" pitchFamily="34" charset="0"/>
                <a:cs typeface="Arial" panose="020B0604020202020204" pitchFamily="34" charset="0"/>
              </a:rPr>
              <a:t>sa propisanim zahtjevima.</a:t>
            </a:r>
          </a:p>
          <a:p>
            <a:pPr algn="ct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ELEKTROMAGNETNO ZRAČENJE</a:t>
            </a:r>
          </a:p>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Pošto kod nas ne postoji odgovarajući zakon o zaštiti od nejonizujućeg zračenja NF opsega, rezultati mjerenja su komentarisani na osnovu referentnih nivoa koje je predložila Međunarodna Komisija za zaštitu od nejonizujućeg zračenja (ICNIRP) i to za oblast niskih frekvencija NF (50 Hz)</a:t>
            </a:r>
          </a:p>
          <a:p>
            <a:pPr algn="l">
              <a:lnSpc>
                <a:spcPct val="200000"/>
              </a:lnSpc>
            </a:pPr>
            <a:r>
              <a:rPr lang="sr-Latn-ME" sz="1400" b="1" dirty="0" smtClean="0">
                <a:solidFill>
                  <a:schemeClr val="accent1">
                    <a:lumMod val="50000"/>
                  </a:schemeClr>
                </a:solidFill>
                <a:latin typeface="Arial" panose="020B0604020202020204" pitchFamily="34" charset="0"/>
                <a:cs typeface="Arial" panose="020B0604020202020204" pitchFamily="34" charset="0"/>
              </a:rPr>
              <a:t>    REFERENTNI NIVO ZA ELF OPSEG ( NA 50 HZ)</a:t>
            </a:r>
          </a:p>
          <a:p>
            <a:pPr algn="l">
              <a:lnSpc>
                <a:spcPct val="200000"/>
              </a:lnSpc>
            </a:pPr>
            <a:endParaRPr lang="sr-Latn-ME" sz="1400" b="1" dirty="0">
              <a:solidFill>
                <a:schemeClr val="accent1">
                  <a:lumMod val="50000"/>
                </a:schemeClr>
              </a:solidFill>
              <a:latin typeface="Arial" panose="020B0604020202020204" pitchFamily="34" charset="0"/>
              <a:cs typeface="Arial" panose="020B0604020202020204" pitchFamily="34" charset="0"/>
            </a:endParaRPr>
          </a:p>
          <a:p>
            <a:pPr algn="l">
              <a:lnSpc>
                <a:spcPct val="200000"/>
              </a:lnSpc>
            </a:pPr>
            <a:endParaRPr lang="sr-Latn-ME" sz="1400" b="1" dirty="0" smtClean="0">
              <a:solidFill>
                <a:schemeClr val="accent1">
                  <a:lumMod val="50000"/>
                </a:schemeClr>
              </a:solidFill>
              <a:latin typeface="Arial" panose="020B0604020202020204" pitchFamily="34" charset="0"/>
              <a:cs typeface="Arial" panose="020B0604020202020204" pitchFamily="34" charset="0"/>
            </a:endParaRPr>
          </a:p>
          <a:p>
            <a:pPr algn="l">
              <a:lnSpc>
                <a:spcPct val="200000"/>
              </a:lnSpc>
            </a:pPr>
            <a:endParaRPr lang="sr-Latn-ME" sz="1400" b="1" dirty="0" smtClean="0">
              <a:solidFill>
                <a:schemeClr val="accent1">
                  <a:lumMod val="50000"/>
                </a:schemeClr>
              </a:solidFill>
              <a:latin typeface="Arial" panose="020B0604020202020204" pitchFamily="34" charset="0"/>
              <a:cs typeface="Arial" panose="020B0604020202020204" pitchFamily="34" charset="0"/>
            </a:endParaRPr>
          </a:p>
          <a:p>
            <a:pPr algn="l">
              <a:lnSpc>
                <a:spcPct val="200000"/>
              </a:lnSpc>
            </a:pPr>
            <a:endParaRPr lang="sr-Latn-ME" sz="1400" b="1" dirty="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2347984"/>
              </p:ext>
            </p:extLst>
          </p:nvPr>
        </p:nvGraphicFramePr>
        <p:xfrm>
          <a:off x="2621265" y="4511523"/>
          <a:ext cx="8335207" cy="1381760"/>
        </p:xfrm>
        <a:graphic>
          <a:graphicData uri="http://schemas.openxmlformats.org/drawingml/2006/table">
            <a:tbl>
              <a:tblPr firstRow="1" bandRow="1">
                <a:tableStyleId>{5C22544A-7EE6-4342-B048-85BDC9FD1C3A}</a:tableStyleId>
              </a:tblPr>
              <a:tblGrid>
                <a:gridCol w="1507475"/>
                <a:gridCol w="1507475"/>
                <a:gridCol w="2119857"/>
                <a:gridCol w="1600200"/>
                <a:gridCol w="1600200"/>
              </a:tblGrid>
              <a:tr h="370840">
                <a:tc rowSpan="2">
                  <a:txBody>
                    <a:bodyPr/>
                    <a:lstStyle/>
                    <a:p>
                      <a:pPr algn="ctr"/>
                      <a:endParaRPr lang="sr-Latn-ME" dirty="0"/>
                    </a:p>
                  </a:txBody>
                  <a:tcPr/>
                </a:tc>
                <a:tc gridSpan="2">
                  <a:txBody>
                    <a:bodyPr/>
                    <a:lstStyle/>
                    <a:p>
                      <a:r>
                        <a:rPr lang="sr-Latn-ME" dirty="0" smtClean="0"/>
                        <a:t>Opšta poopulacija (stanovništvo)</a:t>
                      </a:r>
                      <a:endParaRPr lang="sr-Latn-ME" dirty="0"/>
                    </a:p>
                  </a:txBody>
                  <a:tcPr/>
                </a:tc>
                <a:tc hMerge="1">
                  <a:txBody>
                    <a:bodyPr/>
                    <a:lstStyle/>
                    <a:p>
                      <a:endParaRPr lang="sr-Latn-ME"/>
                    </a:p>
                  </a:txBody>
                  <a:tcPr/>
                </a:tc>
                <a:tc gridSpan="2">
                  <a:txBody>
                    <a:bodyPr/>
                    <a:lstStyle/>
                    <a:p>
                      <a:r>
                        <a:rPr lang="sr-Latn-ME" dirty="0" smtClean="0"/>
                        <a:t>Profesionalno izložena lica</a:t>
                      </a:r>
                      <a:endParaRPr lang="sr-Latn-ME" dirty="0"/>
                    </a:p>
                  </a:txBody>
                  <a:tcPr/>
                </a:tc>
                <a:tc hMerge="1">
                  <a:txBody>
                    <a:bodyPr/>
                    <a:lstStyle/>
                    <a:p>
                      <a:endParaRPr lang="sr-Latn-ME"/>
                    </a:p>
                  </a:txBody>
                  <a:tcPr/>
                </a:tc>
              </a:tr>
              <a:tr h="370840">
                <a:tc vMerge="1">
                  <a:txBody>
                    <a:bodyPr/>
                    <a:lstStyle/>
                    <a:p>
                      <a:endParaRPr lang="sr-Latn-ME"/>
                    </a:p>
                  </a:txBody>
                  <a:tcPr/>
                </a:tc>
                <a:tc>
                  <a:txBody>
                    <a:bodyPr/>
                    <a:lstStyle/>
                    <a:p>
                      <a:pPr algn="ctr"/>
                      <a:r>
                        <a:rPr lang="sr-Latn-ME" b="1" dirty="0" smtClean="0">
                          <a:solidFill>
                            <a:schemeClr val="accent1">
                              <a:lumMod val="50000"/>
                            </a:schemeClr>
                          </a:solidFill>
                        </a:rPr>
                        <a:t>E (kV/m)</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B (mT)</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E (kV/m)</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B (mT)</a:t>
                      </a:r>
                      <a:endParaRPr lang="sr-Latn-ME" b="1" dirty="0">
                        <a:solidFill>
                          <a:schemeClr val="accent1">
                            <a:lumMod val="50000"/>
                          </a:schemeClr>
                        </a:solidFill>
                      </a:endParaRPr>
                    </a:p>
                  </a:txBody>
                  <a:tcPr/>
                </a:tc>
              </a:tr>
              <a:tr h="370840">
                <a:tc>
                  <a:txBody>
                    <a:bodyPr/>
                    <a:lstStyle/>
                    <a:p>
                      <a:pPr algn="ctr"/>
                      <a:r>
                        <a:rPr lang="sr-Latn-ME" b="1" dirty="0" smtClean="0">
                          <a:solidFill>
                            <a:schemeClr val="accent1">
                              <a:lumMod val="50000"/>
                            </a:schemeClr>
                          </a:solidFill>
                        </a:rPr>
                        <a:t>ICNIRP</a:t>
                      </a:r>
                    </a:p>
                    <a:p>
                      <a:pPr algn="ctr"/>
                      <a:r>
                        <a:rPr lang="sr-Latn-ME" b="1" dirty="0" smtClean="0">
                          <a:solidFill>
                            <a:schemeClr val="accent1">
                              <a:lumMod val="50000"/>
                            </a:schemeClr>
                          </a:solidFill>
                        </a:rPr>
                        <a:t>1998</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5</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100</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10</a:t>
                      </a:r>
                      <a:endParaRPr lang="sr-Latn-ME" b="1" dirty="0">
                        <a:solidFill>
                          <a:schemeClr val="accent1">
                            <a:lumMod val="50000"/>
                          </a:schemeClr>
                        </a:solidFill>
                      </a:endParaRPr>
                    </a:p>
                  </a:txBody>
                  <a:tcPr/>
                </a:tc>
                <a:tc>
                  <a:txBody>
                    <a:bodyPr/>
                    <a:lstStyle/>
                    <a:p>
                      <a:pPr algn="ctr"/>
                      <a:r>
                        <a:rPr lang="sr-Latn-ME" b="1" dirty="0" smtClean="0">
                          <a:solidFill>
                            <a:schemeClr val="accent1">
                              <a:lumMod val="50000"/>
                            </a:schemeClr>
                          </a:solidFill>
                        </a:rPr>
                        <a:t>500</a:t>
                      </a:r>
                      <a:endParaRPr lang="sr-Latn-ME" b="1" dirty="0">
                        <a:solidFill>
                          <a:schemeClr val="accent1">
                            <a:lumMod val="50000"/>
                          </a:schemeClr>
                        </a:solidFill>
                      </a:endParaRPr>
                    </a:p>
                  </a:txBody>
                  <a:tcPr/>
                </a:tc>
              </a:tr>
            </a:tbl>
          </a:graphicData>
        </a:graphic>
      </p:graphicFrame>
    </p:spTree>
    <p:extLst>
      <p:ext uri="{BB962C8B-B14F-4D97-AF65-F5344CB8AC3E}">
        <p14:creationId xmlns:p14="http://schemas.microsoft.com/office/powerpoint/2010/main" val="528039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665" y="185056"/>
            <a:ext cx="8930747" cy="402773"/>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sp>
        <p:nvSpPr>
          <p:cNvPr id="3" name="Text Placeholder 2"/>
          <p:cNvSpPr>
            <a:spLocks noGrp="1"/>
          </p:cNvSpPr>
          <p:nvPr>
            <p:ph type="body" idx="1"/>
          </p:nvPr>
        </p:nvSpPr>
        <p:spPr>
          <a:xfrm>
            <a:off x="2392665" y="1126670"/>
            <a:ext cx="8930747" cy="5236029"/>
          </a:xfrm>
        </p:spPr>
        <p:txBody>
          <a:bodyPr>
            <a:normAutofit/>
          </a:bodyPr>
          <a:lstStyle/>
          <a:p>
            <a:pPr algn="ctr"/>
            <a:r>
              <a:rPr lang="sr-Latn-ME" sz="1600" b="1" i="1" dirty="0" smtClean="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ISPITIVANJE HUMANIH VIBRACIJA</a:t>
            </a:r>
          </a:p>
          <a:p>
            <a:pPr algn="l"/>
            <a:r>
              <a:rPr lang="sr-Latn-ME" sz="1600" b="1" dirty="0" smtClean="0">
                <a:solidFill>
                  <a:schemeClr val="accent1">
                    <a:lumMod val="50000"/>
                  </a:schemeClr>
                </a:solidFill>
                <a:latin typeface="Arial" panose="020B0604020202020204" pitchFamily="34" charset="0"/>
                <a:cs typeface="Arial" panose="020B0604020202020204" pitchFamily="34" charset="0"/>
              </a:rPr>
              <a:t>Humane vibracije predstavljaju uticaj mehaničkih vibracija na ljudsko tijelo. Jedan od uređaja kojim se mjere ove vibracije je Analizer humanih vibracija tip 4447. Međunarodni standard ISO 2631-1 daje preporuke o graničnim vrijednostima nivoa ubrzanja vibracija s aspekta minimalnog uticaja na zdravlje zaposlenog u funkciji dnevne ekspozicije humanim vibracijama.</a:t>
            </a:r>
          </a:p>
          <a:p>
            <a:pPr algn="l"/>
            <a:r>
              <a:rPr lang="sr-Latn-ME" sz="1200" b="1" dirty="0" smtClean="0">
                <a:solidFill>
                  <a:schemeClr val="accent1">
                    <a:lumMod val="50000"/>
                  </a:schemeClr>
                </a:solidFill>
                <a:latin typeface="Arial" panose="020B0604020202020204" pitchFamily="34" charset="0"/>
                <a:cs typeface="Arial" panose="020B0604020202020204" pitchFamily="34" charset="0"/>
              </a:rPr>
              <a:t>                                       Grafički prikaz dozvoljenih vrijednosti standardom </a:t>
            </a:r>
            <a:r>
              <a:rPr lang="sr-Latn-ME" sz="1200" b="1" dirty="0">
                <a:solidFill>
                  <a:srgbClr val="30ACEC">
                    <a:lumMod val="50000"/>
                  </a:srgbClr>
                </a:solidFill>
                <a:latin typeface="Arial" panose="020B0604020202020204" pitchFamily="34" charset="0"/>
                <a:cs typeface="Arial" panose="020B0604020202020204" pitchFamily="34" charset="0"/>
              </a:rPr>
              <a:t>ISO 2631-1 </a:t>
            </a:r>
            <a:endParaRPr lang="sr-Latn-ME" sz="1200" b="1" dirty="0" smtClean="0">
              <a:solidFill>
                <a:schemeClr val="accent1">
                  <a:lumMod val="50000"/>
                </a:schemeClr>
              </a:solidFill>
              <a:latin typeface="Arial" panose="020B0604020202020204" pitchFamily="34" charset="0"/>
              <a:cs typeface="Arial" panose="020B0604020202020204" pitchFamily="34" charset="0"/>
            </a:endParaRPr>
          </a:p>
          <a:p>
            <a:pPr algn="l"/>
            <a:endParaRPr lang="sr-Latn-M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799" y="3157486"/>
            <a:ext cx="5003801" cy="2862313"/>
          </a:xfrm>
          <a:prstGeom prst="rect">
            <a:avLst/>
          </a:prstGeom>
        </p:spPr>
      </p:pic>
    </p:spTree>
    <p:extLst>
      <p:ext uri="{BB962C8B-B14F-4D97-AF65-F5344CB8AC3E}">
        <p14:creationId xmlns:p14="http://schemas.microsoft.com/office/powerpoint/2010/main" val="26430603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379" y="250371"/>
            <a:ext cx="8930747" cy="500743"/>
          </a:xfrm>
        </p:spPr>
        <p:txBody>
          <a:bodyPr>
            <a:normAutofit/>
          </a:bodyPr>
          <a:lstStyle/>
          <a:p>
            <a:pPr algn="ctr"/>
            <a:r>
              <a:rPr lang="sr-Latn-ME" sz="1400" b="1" i="1" dirty="0">
                <a:solidFill>
                  <a:srgbClr val="30ACEC">
                    <a:lumMod val="75000"/>
                  </a:srgbClr>
                </a:solidFill>
                <a:latin typeface="Arial" panose="020B0604020202020204" pitchFamily="34" charset="0"/>
                <a:cs typeface="Arial" panose="020B0604020202020204" pitchFamily="34" charset="0"/>
              </a:rPr>
              <a:t>PROCJENA RIZIKA OD NASTANKA ŠTETA U TE PLJEVLJA</a:t>
            </a:r>
            <a:endParaRPr lang="sr-Latn-ME" dirty="0"/>
          </a:p>
        </p:txBody>
      </p:sp>
      <p:pic>
        <p:nvPicPr>
          <p:cNvPr id="4" name="Picture 3"/>
          <p:cNvPicPr>
            <a:picLocks noChangeAspect="1"/>
          </p:cNvPicPr>
          <p:nvPr/>
        </p:nvPicPr>
        <p:blipFill>
          <a:blip r:embed="rId2"/>
          <a:stretch>
            <a:fillRect/>
          </a:stretch>
        </p:blipFill>
        <p:spPr>
          <a:xfrm>
            <a:off x="2115079" y="2820270"/>
            <a:ext cx="4466667" cy="3342857"/>
          </a:xfrm>
          <a:prstGeom prst="rect">
            <a:avLst/>
          </a:prstGeom>
        </p:spPr>
      </p:pic>
      <p:pic>
        <p:nvPicPr>
          <p:cNvPr id="5" name="Picture 4"/>
          <p:cNvPicPr>
            <a:picLocks noChangeAspect="1"/>
          </p:cNvPicPr>
          <p:nvPr/>
        </p:nvPicPr>
        <p:blipFill>
          <a:blip r:embed="rId3"/>
          <a:stretch>
            <a:fillRect/>
          </a:stretch>
        </p:blipFill>
        <p:spPr>
          <a:xfrm>
            <a:off x="6580452" y="2820270"/>
            <a:ext cx="4466667" cy="3342857"/>
          </a:xfrm>
          <a:prstGeom prst="rect">
            <a:avLst/>
          </a:prstGeom>
        </p:spPr>
      </p:pic>
      <p:sp>
        <p:nvSpPr>
          <p:cNvPr id="3" name="Text Placeholder 2"/>
          <p:cNvSpPr>
            <a:spLocks noGrp="1"/>
          </p:cNvSpPr>
          <p:nvPr>
            <p:ph type="body" idx="1"/>
          </p:nvPr>
        </p:nvSpPr>
        <p:spPr>
          <a:xfrm>
            <a:off x="2115079" y="1028700"/>
            <a:ext cx="8930747" cy="5524500"/>
          </a:xfrm>
        </p:spPr>
        <p:txBody>
          <a:bodyPr/>
          <a:lstStyle/>
          <a:p>
            <a:pPr lvl="0" algn="ctr">
              <a:buClr>
                <a:srgbClr val="30ACEC">
                  <a:lumMod val="75000"/>
                </a:srgbClr>
              </a:buClr>
            </a:pPr>
            <a:r>
              <a:rPr lang="sr-Latn-ME" sz="1600" b="1" i="1" dirty="0">
                <a:solidFill>
                  <a:srgbClr val="30ACEC">
                    <a:lumMod val="5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ISPITIVANJE HEMIJSKIH ŠTETNOSTI</a:t>
            </a:r>
          </a:p>
          <a:p>
            <a:pPr lvl="0" algn="l">
              <a:buClr>
                <a:srgbClr val="30ACEC">
                  <a:lumMod val="75000"/>
                </a:srgbClr>
              </a:buClr>
            </a:pPr>
            <a:r>
              <a:rPr lang="sr-Latn-CS" sz="1600" b="1" dirty="0">
                <a:solidFill>
                  <a:srgbClr val="30ACEC">
                    <a:lumMod val="50000"/>
                  </a:srgbClr>
                </a:solidFill>
                <a:latin typeface="Arial" panose="020B0604020202020204" pitchFamily="34" charset="0"/>
                <a:ea typeface="Times New Roman" panose="02020603050405020304" pitchFamily="18" charset="0"/>
                <a:cs typeface="Arial" panose="020B0604020202020204" pitchFamily="34" charset="0"/>
              </a:rPr>
              <a:t>Za svako mjerno mjesto dato je mišljenje u odnosu na normiranu vrijednost u važećoj zakonskoj regulativi „Maksimalno dozvoljene koncentracije škodljivih gasova, para, i aerosola u atmosferi radnih prostora i radilišta – JUS Z. BO. 001-1991</a:t>
            </a:r>
            <a:r>
              <a:rPr lang="sr-Latn-CS" sz="1600" b="1" dirty="0" smtClean="0">
                <a:solidFill>
                  <a:srgbClr val="30ACEC">
                    <a:lumMod val="50000"/>
                  </a:srgbClr>
                </a:solidFill>
                <a:latin typeface="Arial" panose="020B0604020202020204" pitchFamily="34" charset="0"/>
                <a:ea typeface="Times New Roman" panose="02020603050405020304" pitchFamily="18" charset="0"/>
                <a:cs typeface="Arial" panose="020B0604020202020204" pitchFamily="34" charset="0"/>
              </a:rPr>
              <a:t>“</a:t>
            </a:r>
            <a:endParaRPr lang="sr-Latn-CS" sz="1600" b="1" dirty="0">
              <a:solidFill>
                <a:srgbClr val="30ACEC">
                  <a:lumMod val="50000"/>
                </a:srgbClr>
              </a:solidFill>
              <a:latin typeface="Arial" panose="020B0604020202020204" pitchFamily="34" charset="0"/>
              <a:ea typeface="Times New Roman" panose="02020603050405020304" pitchFamily="18" charset="0"/>
              <a:cs typeface="Arial" panose="020B0604020202020204" pitchFamily="34" charset="0"/>
            </a:endParaRPr>
          </a:p>
          <a:p>
            <a:pPr algn="l"/>
            <a:r>
              <a:rPr lang="sr-Latn-ME" dirty="0" smtClean="0">
                <a:hlinkClick r:id="rId4" action="ppaction://hlinkfile"/>
              </a:rPr>
              <a:t>Uslovi radne sredine.pdf</a:t>
            </a:r>
            <a:endParaRPr lang="sr-Latn-ME" dirty="0"/>
          </a:p>
          <a:p>
            <a:endParaRPr lang="sr-Latn-ME" dirty="0"/>
          </a:p>
        </p:txBody>
      </p:sp>
    </p:spTree>
    <p:extLst>
      <p:ext uri="{BB962C8B-B14F-4D97-AF65-F5344CB8AC3E}">
        <p14:creationId xmlns:p14="http://schemas.microsoft.com/office/powerpoint/2010/main" val="1232056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1079</TotalTime>
  <Words>912</Words>
  <Application>Microsoft Office PowerPoint</Application>
  <PresentationFormat>Widescreen</PresentationFormat>
  <Paragraphs>308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ACaslonPro-Regular</vt:lpstr>
      <vt:lpstr>Arial</vt:lpstr>
      <vt:lpstr>Calibri</vt:lpstr>
      <vt:lpstr>Cambria Math</vt:lpstr>
      <vt:lpstr>Corbel</vt:lpstr>
      <vt:lpstr>Times New Roman</vt:lpstr>
      <vt:lpstr>Wingdings</vt:lpstr>
      <vt:lpstr>Parallax</vt:lpstr>
      <vt:lpstr>PROCJENA RIZIKA OD NASTANKA ŠTETA U TE PLJEVLJA</vt:lpstr>
      <vt:lpstr>PROCJENA RIZIKA OD NASTANKA ŠTETA U TE PLJEVLJA</vt:lpstr>
      <vt:lpstr>1.  UVOD:  Procjenjivanje rizika je osnova za upravljanje bezbjednošću i zdravljem na radu i to je puno više od procedure, to je filozofija upravljanja bezbjednošću na radu i zaštitom zdravlja zaposlenih.  Procjenjivanje rizika je i zakonska obaveza u skladu sa Zakonom o zaštiti i zdravlju na radu ("Sl. list CG", br. 34/14) i pravilnika, koji iz njega proizilaze.  Prema okvirnoj Direktivi EU procjenjivanje rizika podrazumijeva aktivnosti koje se sprovode radi:   -  Utvrđivanje opasnosti koje se pojavljuju na random mjestu ili su u vezi s radom,   -  Procjenjivanje rizika od nastanka štete koja može uticati na ljude i imovinu i   -  Određivanje mjera za sprečavanje takvih šteta.   U radu je opisan postupak procjenjivanja rizika na radnom mjestu u TE Pljevlja u skladu sa odabranom metodom, pa i sam rad može poslužiti kao neobavezujuća smjernica za procjenjivanje rizika.  Obuhvaćeni su svi aspekti u vezi sa radom koji mogu uticati na bezbjednost i zdravlje zaposlenih.  Prikazan je Plan mjera za otklanjanje,smanjivanje ili sprečavanje rizika.  Poštovanjem načela za procjenjivanje rizika na radnom mjestu sa akcentom na primjeni mjera propisanih u Planu mjera za otklanjanje,smanjivanje ili sprečavanje rizika zaokružiće se sistem upravljanja rizikom na radnom mjestu u TE Pljevlja.  Procjenjivanje rizika kao stručna disciplina koristi poseban jezik kombinovan sa zakonskom terminologijom. </vt:lpstr>
      <vt:lpstr>PROCJENA RIZIKA OD NASTANKA ŠTETA U TE PLJEVLJA</vt:lpstr>
      <vt:lpstr>PROCJENA RIZIKA OD NASTANKA ŠTETA U TE PLJEVLJA </vt:lpstr>
      <vt:lpstr>PROCJENA RIZIKA OD NASTANKA ŠTETA U TE PLJEVLJA </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lpstr>PROCJENA RIZIKA OD NASTANKA ŠTETA U TE PLJEVLJA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UPRAVLJANJE RIZIKOM U TE PLJEVLJA</dc:title>
  <dc:creator>Goran Nikcevic</dc:creator>
  <cp:lastModifiedBy>Korisnik</cp:lastModifiedBy>
  <cp:revision>137</cp:revision>
  <dcterms:created xsi:type="dcterms:W3CDTF">2015-04-16T07:25:09Z</dcterms:created>
  <dcterms:modified xsi:type="dcterms:W3CDTF">2015-05-11T17:28:19Z</dcterms:modified>
</cp:coreProperties>
</file>